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29"/>
  </p:notesMasterIdLst>
  <p:sldIdLst>
    <p:sldId id="340" r:id="rId2"/>
    <p:sldId id="320" r:id="rId3"/>
    <p:sldId id="341" r:id="rId4"/>
    <p:sldId id="342" r:id="rId5"/>
    <p:sldId id="276" r:id="rId6"/>
    <p:sldId id="350" r:id="rId7"/>
    <p:sldId id="322" r:id="rId8"/>
    <p:sldId id="343" r:id="rId9"/>
    <p:sldId id="318" r:id="rId10"/>
    <p:sldId id="287" r:id="rId11"/>
    <p:sldId id="360" r:id="rId12"/>
    <p:sldId id="289" r:id="rId13"/>
    <p:sldId id="301" r:id="rId14"/>
    <p:sldId id="357" r:id="rId15"/>
    <p:sldId id="344" r:id="rId16"/>
    <p:sldId id="334" r:id="rId17"/>
    <p:sldId id="336" r:id="rId18"/>
    <p:sldId id="358" r:id="rId19"/>
    <p:sldId id="331" r:id="rId20"/>
    <p:sldId id="332" r:id="rId21"/>
    <p:sldId id="337" r:id="rId22"/>
    <p:sldId id="348" r:id="rId23"/>
    <p:sldId id="356" r:id="rId24"/>
    <p:sldId id="347" r:id="rId25"/>
    <p:sldId id="327" r:id="rId26"/>
    <p:sldId id="309" r:id="rId27"/>
    <p:sldId id="338" r:id="rId28"/>
  </p:sldIdLst>
  <p:sldSz cx="9144000" cy="6858000" type="screen4x3"/>
  <p:notesSz cx="6797675" cy="9926638"/>
  <p:defaultTextStyle>
    <a:defPPr>
      <a:defRPr lang="pl-PL"/>
    </a:defPPr>
    <a:lvl1pPr algn="l" rtl="0" eaLnBrk="0" fontAlgn="base" hangingPunct="0">
      <a:spcBef>
        <a:spcPct val="50000"/>
      </a:spcBef>
      <a:spcAft>
        <a:spcPct val="0"/>
      </a:spcAft>
      <a:buFont typeface="Arial" charset="0"/>
      <a:defRPr sz="5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50000"/>
      </a:spcBef>
      <a:spcAft>
        <a:spcPct val="0"/>
      </a:spcAft>
      <a:buFont typeface="Arial" charset="0"/>
      <a:defRPr sz="5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50000"/>
      </a:spcBef>
      <a:spcAft>
        <a:spcPct val="0"/>
      </a:spcAft>
      <a:buFont typeface="Arial" charset="0"/>
      <a:defRPr sz="5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50000"/>
      </a:spcBef>
      <a:spcAft>
        <a:spcPct val="0"/>
      </a:spcAft>
      <a:buFont typeface="Arial" charset="0"/>
      <a:defRPr sz="5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50000"/>
      </a:spcBef>
      <a:spcAft>
        <a:spcPct val="0"/>
      </a:spcAft>
      <a:buFont typeface="Arial" charset="0"/>
      <a:defRPr sz="5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5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5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5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5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00"/>
    <a:srgbClr val="006600"/>
    <a:srgbClr val="CC0000"/>
    <a:srgbClr val="FF0000"/>
    <a:srgbClr val="008000"/>
    <a:srgbClr val="FFCCFF"/>
    <a:srgbClr val="CCFF99"/>
    <a:srgbClr val="FF0505"/>
    <a:srgbClr val="9200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71" autoAdjust="0"/>
    <p:restoredTop sz="93314" autoAdjust="0"/>
  </p:normalViewPr>
  <p:slideViewPr>
    <p:cSldViewPr>
      <p:cViewPr varScale="1">
        <p:scale>
          <a:sx n="69" d="100"/>
          <a:sy n="69" d="100"/>
        </p:scale>
        <p:origin x="-152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19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08641975308642"/>
          <c:y val="0.25423728813559321"/>
          <c:w val="0.73580246913580249"/>
          <c:h val="0.5"/>
        </c:manualLayout>
      </c:layout>
      <c:pie3DChart>
        <c:varyColors val="1"/>
        <c:ser>
          <c:idx val="0"/>
          <c:order val="0"/>
          <c:spPr>
            <a:solidFill>
              <a:srgbClr val="CCFF99"/>
            </a:solidFill>
            <a:ln w="7398">
              <a:solidFill>
                <a:srgbClr val="000000"/>
              </a:solidFill>
              <a:prstDash val="solid"/>
            </a:ln>
          </c:spPr>
          <c:explosion val="15"/>
          <c:dPt>
            <c:idx val="0"/>
            <c:bubble3D val="0"/>
            <c:spPr>
              <a:solidFill>
                <a:srgbClr val="FFCCFF"/>
              </a:solidFill>
              <a:ln w="7398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</c:dPt>
          <c:val>
            <c:numRef>
              <c:f>Arkusz1!$A$1:$A$2</c:f>
              <c:numCache>
                <c:formatCode>General</c:formatCode>
                <c:ptCount val="2"/>
                <c:pt idx="0">
                  <c:v>13</c:v>
                </c:pt>
                <c:pt idx="1">
                  <c:v>87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57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624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l-PL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6861" cy="496961"/>
          </a:xfrm>
          <a:prstGeom prst="rect">
            <a:avLst/>
          </a:prstGeom>
        </p:spPr>
        <p:txBody>
          <a:bodyPr vert="horz" lIns="91436" tIns="45718" rIns="91436" bIns="45718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49250" y="1"/>
            <a:ext cx="2946860" cy="496961"/>
          </a:xfrm>
          <a:prstGeom prst="rect">
            <a:avLst/>
          </a:prstGeom>
        </p:spPr>
        <p:txBody>
          <a:bodyPr vert="horz" lIns="91436" tIns="45718" rIns="91436" bIns="45718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673ED9F-C38B-4009-A672-D118A4D314D9}" type="datetimeFigureOut">
              <a:rPr lang="pl-PL"/>
              <a:pPr>
                <a:defRPr/>
              </a:pPr>
              <a:t>2015-01-15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6" tIns="45718" rIns="91436" bIns="45718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925" y="4714840"/>
            <a:ext cx="5437827" cy="446793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  <a:endParaRPr lang="pl-PL" noProof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1" y="9428106"/>
            <a:ext cx="2946861" cy="496961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49250" y="9428106"/>
            <a:ext cx="2946860" cy="496961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BB33B78-5799-4FA2-BFEB-3E0192BEFD3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45071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9163" y="744538"/>
            <a:ext cx="4960937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1" tIns="45705" rIns="91411" bIns="45705" numCol="1" anchor="t" anchorCtr="0" compatLnSpc="1">
            <a:prstTxWarp prst="textNoShape">
              <a:avLst/>
            </a:prstTxWarp>
          </a:bodyPr>
          <a:lstStyle/>
          <a:p>
            <a:endParaRPr lang="pl-PL" altLang="pl-PL" smtClean="0"/>
          </a:p>
        </p:txBody>
      </p:sp>
      <p:sp>
        <p:nvSpPr>
          <p:cNvPr id="32772" name="Symbol zastępczy numeru slajdu 3"/>
          <p:cNvSpPr txBox="1">
            <a:spLocks noGrp="1"/>
          </p:cNvSpPr>
          <p:nvPr/>
        </p:nvSpPr>
        <p:spPr bwMode="auto">
          <a:xfrm>
            <a:off x="3849250" y="9428106"/>
            <a:ext cx="2946860" cy="49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5" rIns="91411" bIns="45705" anchor="b"/>
          <a:lstStyle>
            <a:lvl1pPr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1FD485F2-0821-4248-B79D-B6BDD2A9B839}" type="slidenum">
              <a:rPr lang="pl-PL" altLang="pl-PL" sz="1200">
                <a:latin typeface="Calibri" pitchFamily="34" charset="0"/>
              </a:rPr>
              <a:pPr algn="r"/>
              <a:t>1</a:t>
            </a:fld>
            <a:endParaRPr lang="pl-PL" altLang="pl-PL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smtClean="0"/>
          </a:p>
        </p:txBody>
      </p:sp>
      <p:sp>
        <p:nvSpPr>
          <p:cNvPr id="125955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3BEB23-1109-458A-BF0F-811399E20298}" type="slidenum">
              <a:rPr lang="pl-PL" smtClean="0"/>
              <a:pPr>
                <a:defRPr/>
              </a:pPr>
              <a:t>27</a:t>
            </a:fld>
            <a:endParaRPr lang="pl-PL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B33B78-5799-4FA2-BFEB-3E0192BEFD39}" type="slidenum">
              <a:rPr lang="pl-PL" smtClean="0"/>
              <a:pPr>
                <a:defRPr/>
              </a:pPr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808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smtClean="0"/>
          </a:p>
        </p:txBody>
      </p:sp>
      <p:sp>
        <p:nvSpPr>
          <p:cNvPr id="33796" name="Symbol zastępczy numeru slajdu 3"/>
          <p:cNvSpPr txBox="1">
            <a:spLocks noGrp="1"/>
          </p:cNvSpPr>
          <p:nvPr/>
        </p:nvSpPr>
        <p:spPr bwMode="auto">
          <a:xfrm>
            <a:off x="3849250" y="9428106"/>
            <a:ext cx="2946860" cy="49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 anchor="b"/>
          <a:lstStyle>
            <a:lvl1pPr defTabSz="922338"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22338"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22338"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22338"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22338"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22338"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22338"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22338"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22338"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362141E3-B4A3-4878-87A6-687E1BF659DD}" type="slidenum">
              <a:rPr lang="pl-PL" altLang="pl-PL" sz="1200">
                <a:latin typeface="Calibri" pitchFamily="34" charset="0"/>
              </a:rPr>
              <a:pPr algn="r"/>
              <a:t>15</a:t>
            </a:fld>
            <a:endParaRPr lang="pl-PL" altLang="pl-PL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9163" y="744538"/>
            <a:ext cx="4960937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0" tIns="45704" rIns="91410" bIns="45704" numCol="1" anchor="t" anchorCtr="0" compatLnSpc="1">
            <a:prstTxWarp prst="textNoShape">
              <a:avLst/>
            </a:prstTxWarp>
          </a:bodyPr>
          <a:lstStyle/>
          <a:p>
            <a:endParaRPr lang="pl-PL" altLang="pl-PL" smtClean="0"/>
          </a:p>
        </p:txBody>
      </p:sp>
      <p:sp>
        <p:nvSpPr>
          <p:cNvPr id="4" name="Symbol zastępczy numeru slajdu 3"/>
          <p:cNvSpPr txBox="1">
            <a:spLocks noGrp="1"/>
          </p:cNvSpPr>
          <p:nvPr/>
        </p:nvSpPr>
        <p:spPr bwMode="auto">
          <a:xfrm>
            <a:off x="3849250" y="9428106"/>
            <a:ext cx="2946860" cy="496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0" tIns="45704" rIns="91410" bIns="4570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D29A550-2EE5-4A39-8391-BAFA7A96F4DC}" type="slidenum">
              <a:rPr lang="pl-PL" sz="1200"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17</a:t>
            </a:fld>
            <a:endParaRPr lang="pl-PL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9163" y="744538"/>
            <a:ext cx="4960937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0" tIns="45704" rIns="91410" bIns="45704" numCol="1" anchor="t" anchorCtr="0" compatLnSpc="1">
            <a:prstTxWarp prst="textNoShape">
              <a:avLst/>
            </a:prstTxWarp>
          </a:bodyPr>
          <a:lstStyle/>
          <a:p>
            <a:endParaRPr lang="pl-PL" altLang="pl-PL" smtClean="0"/>
          </a:p>
        </p:txBody>
      </p:sp>
      <p:sp>
        <p:nvSpPr>
          <p:cNvPr id="4" name="Symbol zastępczy numeru slajdu 3"/>
          <p:cNvSpPr txBox="1">
            <a:spLocks noGrp="1"/>
          </p:cNvSpPr>
          <p:nvPr/>
        </p:nvSpPr>
        <p:spPr bwMode="auto">
          <a:xfrm>
            <a:off x="3849250" y="9428106"/>
            <a:ext cx="2946860" cy="496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0" tIns="45704" rIns="91410" bIns="4570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D29A550-2EE5-4A39-8391-BAFA7A96F4DC}" type="slidenum">
              <a:rPr lang="pl-PL" sz="1200"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18</a:t>
            </a:fld>
            <a:endParaRPr lang="pl-PL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0" y="744538"/>
            <a:ext cx="4960938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Symbol zastępczy notatek 2"/>
          <p:cNvSpPr>
            <a:spLocks noGrp="1"/>
          </p:cNvSpPr>
          <p:nvPr>
            <p:ph type="body" idx="1"/>
          </p:nvPr>
        </p:nvSpPr>
        <p:spPr bwMode="auto">
          <a:xfrm>
            <a:off x="681493" y="4714840"/>
            <a:ext cx="5434692" cy="44679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6" tIns="45698" rIns="91396" bIns="45698" numCol="1" anchor="t" anchorCtr="0" compatLnSpc="1">
            <a:prstTxWarp prst="textNoShape">
              <a:avLst/>
            </a:prstTxWarp>
          </a:bodyPr>
          <a:lstStyle/>
          <a:p>
            <a:endParaRPr lang="pl-PL" altLang="pl-PL" smtClean="0"/>
          </a:p>
        </p:txBody>
      </p:sp>
      <p:sp>
        <p:nvSpPr>
          <p:cNvPr id="35844" name="Symbol zastępczy numeru slajdu 3"/>
          <p:cNvSpPr txBox="1">
            <a:spLocks noGrp="1"/>
          </p:cNvSpPr>
          <p:nvPr/>
        </p:nvSpPr>
        <p:spPr bwMode="auto">
          <a:xfrm>
            <a:off x="3849250" y="9428106"/>
            <a:ext cx="2946860" cy="49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6" tIns="45698" rIns="91396" bIns="45698" anchor="b"/>
          <a:lstStyle>
            <a:lvl1pPr defTabSz="912813"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5AFED74-5D8C-4EA4-B181-06AD32F4492B}" type="slidenum">
              <a:rPr lang="pl-PL" altLang="pl-PL" sz="1200">
                <a:latin typeface="Calibri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19</a:t>
            </a:fld>
            <a:endParaRPr lang="pl-PL" altLang="pl-PL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7" tIns="45694" rIns="91387" bIns="45694" numCol="1" anchor="t" anchorCtr="0" compatLnSpc="1">
            <a:prstTxWarp prst="textNoShape">
              <a:avLst/>
            </a:prstTxWarp>
          </a:bodyPr>
          <a:lstStyle/>
          <a:p>
            <a:endParaRPr lang="pl-PL" altLang="pl-PL" smtClean="0"/>
          </a:p>
        </p:txBody>
      </p:sp>
      <p:sp>
        <p:nvSpPr>
          <p:cNvPr id="36868" name="Symbol zastępczy numeru slajdu 3"/>
          <p:cNvSpPr txBox="1">
            <a:spLocks noGrp="1"/>
          </p:cNvSpPr>
          <p:nvPr/>
        </p:nvSpPr>
        <p:spPr bwMode="auto">
          <a:xfrm>
            <a:off x="3849250" y="9428106"/>
            <a:ext cx="2946860" cy="49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7" tIns="45694" rIns="91387" bIns="45694" anchor="b"/>
          <a:lstStyle>
            <a:lvl1pPr defTabSz="911225"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1225"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1225"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1225"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1225"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B7CD716C-6FEE-4E64-B29F-699A7E87AB89}" type="slidenum">
              <a:rPr lang="pl-PL" altLang="pl-PL" sz="1200">
                <a:latin typeface="Calibri" pitchFamily="34" charset="0"/>
              </a:rPr>
              <a:pPr algn="r"/>
              <a:t>21</a:t>
            </a:fld>
            <a:endParaRPr lang="pl-PL" altLang="pl-PL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9163" y="744538"/>
            <a:ext cx="4960937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0" name="Symbol zastępczy notatek 2"/>
          <p:cNvSpPr>
            <a:spLocks noGrp="1"/>
          </p:cNvSpPr>
          <p:nvPr>
            <p:ph type="body" idx="1"/>
          </p:nvPr>
        </p:nvSpPr>
        <p:spPr>
          <a:xfrm>
            <a:off x="679925" y="4714840"/>
            <a:ext cx="5437827" cy="4467931"/>
          </a:xfrm>
          <a:noFill/>
          <a:ln/>
        </p:spPr>
        <p:txBody>
          <a:bodyPr lIns="91411" tIns="45705" rIns="91411" bIns="45705"/>
          <a:lstStyle/>
          <a:p>
            <a:endParaRPr lang="pl-PL" smtClean="0"/>
          </a:p>
        </p:txBody>
      </p:sp>
      <p:sp>
        <p:nvSpPr>
          <p:cNvPr id="119811" name="Symbol zastępczy numeru slajdu 3"/>
          <p:cNvSpPr txBox="1">
            <a:spLocks noGrp="1"/>
          </p:cNvSpPr>
          <p:nvPr/>
        </p:nvSpPr>
        <p:spPr bwMode="auto">
          <a:xfrm>
            <a:off x="3849250" y="9428106"/>
            <a:ext cx="2946860" cy="496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1" tIns="45705" rIns="91411" bIns="45705" anchor="b"/>
          <a:lstStyle/>
          <a:p>
            <a:pPr algn="r"/>
            <a:fld id="{165A8B42-2561-4274-B8EA-69ADFB7EF333}" type="slidenum">
              <a:rPr lang="pl-PL" sz="1200">
                <a:latin typeface="Calibri" pitchFamily="34" charset="0"/>
              </a:rPr>
              <a:pPr algn="r"/>
              <a:t>22</a:t>
            </a:fld>
            <a:endParaRPr lang="pl-PL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8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smtClean="0"/>
          </a:p>
        </p:txBody>
      </p:sp>
      <p:sp>
        <p:nvSpPr>
          <p:cNvPr id="132099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2160"/>
            <a:fld id="{2C12E1AB-2EFF-41B7-8930-5130A6A8C961}" type="slidenum">
              <a:rPr lang="pl-PL" smtClean="0"/>
              <a:pPr defTabSz="912160"/>
              <a:t>23</a:t>
            </a:fld>
            <a:endParaRPr lang="pl-P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CE5A4-BA74-4410-8550-2B4BA5BF9FD6}" type="datetimeFigureOut">
              <a:rPr lang="pl-PL"/>
              <a:pPr>
                <a:defRPr/>
              </a:pPr>
              <a:t>2015-01-15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C4F6B-24B3-4003-ACD5-137088AE77E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4172326"/>
      </p:ext>
    </p:extLst>
  </p:cSld>
  <p:clrMapOvr>
    <a:masterClrMapping/>
  </p:clrMapOvr>
  <p:transition advTm="30000">
    <p:sndAc>
      <p:endSnd/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93294-743F-447D-8C98-2F2D0E3CD043}" type="datetimeFigureOut">
              <a:rPr lang="pl-PL"/>
              <a:pPr>
                <a:defRPr/>
              </a:pPr>
              <a:t>2015-01-15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9A5A5-C843-45CA-A90E-15CF0E77DBE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3810836"/>
      </p:ext>
    </p:extLst>
  </p:cSld>
  <p:clrMapOvr>
    <a:masterClrMapping/>
  </p:clrMapOvr>
  <p:transition advTm="30000">
    <p:sndAc>
      <p:endSnd/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E2969-B1B6-4F7F-B5D8-5EEBCCA8B3F2}" type="datetimeFigureOut">
              <a:rPr lang="pl-PL"/>
              <a:pPr>
                <a:defRPr/>
              </a:pPr>
              <a:t>2015-01-15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FF5AF-8BB6-474E-AF51-200EA70CF4A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1860400"/>
      </p:ext>
    </p:extLst>
  </p:cSld>
  <p:clrMapOvr>
    <a:masterClrMapping/>
  </p:clrMapOvr>
  <p:transition advTm="30000">
    <p:sndAc>
      <p:endSnd/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3C91B-0D58-41BF-883D-2319448376F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7319322"/>
      </p:ext>
    </p:extLst>
  </p:cSld>
  <p:clrMapOvr>
    <a:masterClrMapping/>
  </p:clrMapOvr>
  <p:transition advTm="30000">
    <p:sndAc>
      <p:endSnd/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21FFA-49B0-4A6E-9F77-2E85015747FB}" type="datetimeFigureOut">
              <a:rPr lang="pl-PL"/>
              <a:pPr>
                <a:defRPr/>
              </a:pPr>
              <a:t>2015-01-15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54A0F-A18A-41B6-A430-F9718C50176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252839"/>
      </p:ext>
    </p:extLst>
  </p:cSld>
  <p:clrMapOvr>
    <a:masterClrMapping/>
  </p:clrMapOvr>
  <p:transition advTm="30000">
    <p:sndAc>
      <p:endSnd/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E7B73-6DDA-4585-90AD-6CAA79CFBBB9}" type="datetimeFigureOut">
              <a:rPr lang="pl-PL"/>
              <a:pPr>
                <a:defRPr/>
              </a:pPr>
              <a:t>2015-01-15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72148-8C90-4D4C-9565-3C80ADD6898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5271308"/>
      </p:ext>
    </p:extLst>
  </p:cSld>
  <p:clrMapOvr>
    <a:masterClrMapping/>
  </p:clrMapOvr>
  <p:transition advTm="30000">
    <p:sndAc>
      <p:endSnd/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135B5-6E4A-4329-B230-177C4443E547}" type="datetimeFigureOut">
              <a:rPr lang="pl-PL"/>
              <a:pPr>
                <a:defRPr/>
              </a:pPr>
              <a:t>2015-01-15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4784A-C93C-4E33-A322-60D1767E5B7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8973807"/>
      </p:ext>
    </p:extLst>
  </p:cSld>
  <p:clrMapOvr>
    <a:masterClrMapping/>
  </p:clrMapOvr>
  <p:transition advTm="30000">
    <p:sndAc>
      <p:endSnd/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C67CB-6471-4B91-B868-48A4037034E3}" type="datetimeFigureOut">
              <a:rPr lang="pl-PL"/>
              <a:pPr>
                <a:defRPr/>
              </a:pPr>
              <a:t>2015-01-15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D8E24-1007-449F-A2EA-25CE23BF3AD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985225"/>
      </p:ext>
    </p:extLst>
  </p:cSld>
  <p:clrMapOvr>
    <a:masterClrMapping/>
  </p:clrMapOvr>
  <p:transition advTm="30000">
    <p:sndAc>
      <p:endSnd/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7C75C-0CB7-4809-B2F4-FCE2ED1BB915}" type="datetimeFigureOut">
              <a:rPr lang="pl-PL"/>
              <a:pPr>
                <a:defRPr/>
              </a:pPr>
              <a:t>2015-01-15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DD288-D4BC-418B-9C78-32B5C4F9463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4464471"/>
      </p:ext>
    </p:extLst>
  </p:cSld>
  <p:clrMapOvr>
    <a:masterClrMapping/>
  </p:clrMapOvr>
  <p:transition advTm="30000">
    <p:sndAc>
      <p:endSnd/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42A7A-C83F-453B-B0DF-B44591ED8434}" type="datetimeFigureOut">
              <a:rPr lang="pl-PL"/>
              <a:pPr>
                <a:defRPr/>
              </a:pPr>
              <a:t>2015-01-15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6CC11-0EB9-4B4C-8425-23136878B71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8929355"/>
      </p:ext>
    </p:extLst>
  </p:cSld>
  <p:clrMapOvr>
    <a:masterClrMapping/>
  </p:clrMapOvr>
  <p:transition advTm="30000">
    <p:sndAc>
      <p:endSnd/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70BC0-5489-4230-9852-980B386FC532}" type="datetimeFigureOut">
              <a:rPr lang="pl-PL"/>
              <a:pPr>
                <a:defRPr/>
              </a:pPr>
              <a:t>2015-01-15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F6037-CACC-41BE-8094-D9BD5783AFF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9120066"/>
      </p:ext>
    </p:extLst>
  </p:cSld>
  <p:clrMapOvr>
    <a:masterClrMapping/>
  </p:clrMapOvr>
  <p:transition advTm="30000">
    <p:sndAc>
      <p:endSnd/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2A1F6-18B1-4C76-A171-7241FCE12981}" type="datetimeFigureOut">
              <a:rPr lang="pl-PL"/>
              <a:pPr>
                <a:defRPr/>
              </a:pPr>
              <a:t>2015-01-15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6673B-DCDD-488D-97E4-853F5C67696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6908787"/>
      </p:ext>
    </p:extLst>
  </p:cSld>
  <p:clrMapOvr>
    <a:masterClrMapping/>
  </p:clrMapOvr>
  <p:transition advTm="30000">
    <p:sndAc>
      <p:endSnd/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spcBef>
                <a:spcPct val="20000"/>
              </a:spcBef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D4EFA005-1999-4A5C-812E-378A3E231859}" type="datetimeFigureOut">
              <a:rPr lang="pl-PL"/>
              <a:pPr>
                <a:defRPr/>
              </a:pPr>
              <a:t>2015-01-15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spcBef>
                <a:spcPct val="20000"/>
              </a:spcBef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spcBef>
                <a:spcPct val="20000"/>
              </a:spcBef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57C175F9-0D5E-47D4-ABAD-D105220C912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</p:sldLayoutIdLst>
  <p:transition advTm="30000">
    <p:sndAc>
      <p:endSnd/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pl/url?sa=i&amp;rct=j&amp;q=&amp;esrc=s&amp;source=images&amp;cd=&amp;cad=rja&amp;docid=jZtWtmy_vxYJhM&amp;tbnid=sJ8DDXVYaqutYM:&amp;ved=0CAUQjRw&amp;url=http://autokult.pl/2011/05/01/golf-vi-czy-jetta-ktore-auto-kupic&amp;ei=Nt3TUsf4GoTRtAa4yYDQDg&amp;bvm=bv.59026428,d.bGQ&amp;psig=AFQjCNGeUR_4Kbjb-hVpO51Vu9A7V7HrUQ&amp;ust=1389702797703049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jpeg"/><Relationship Id="rId2" Type="http://schemas.openxmlformats.org/officeDocument/2006/relationships/video" Target="file:///C:\Documents%20and%20Settings\zbyszek\Pulpit\FSO\Lakierowanie.wmv" TargetMode="External"/><Relationship Id="rId1" Type="http://schemas.microsoft.com/office/2007/relationships/media" Target="file:///C:\Documents%20and%20Settings\zbyszek\Pulpit\FSO\Lakierowanie.wmv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png"/><Relationship Id="rId18" Type="http://schemas.openxmlformats.org/officeDocument/2006/relationships/image" Target="../media/image48.jpeg"/><Relationship Id="rId26" Type="http://schemas.openxmlformats.org/officeDocument/2006/relationships/image" Target="../media/image56.jpeg"/><Relationship Id="rId3" Type="http://schemas.openxmlformats.org/officeDocument/2006/relationships/image" Target="../media/image33.jpeg"/><Relationship Id="rId21" Type="http://schemas.openxmlformats.org/officeDocument/2006/relationships/image" Target="../media/image51.jpeg"/><Relationship Id="rId7" Type="http://schemas.openxmlformats.org/officeDocument/2006/relationships/image" Target="../media/image37.png"/><Relationship Id="rId12" Type="http://schemas.openxmlformats.org/officeDocument/2006/relationships/image" Target="../media/image42.jpeg"/><Relationship Id="rId17" Type="http://schemas.openxmlformats.org/officeDocument/2006/relationships/image" Target="../media/image47.png"/><Relationship Id="rId25" Type="http://schemas.openxmlformats.org/officeDocument/2006/relationships/image" Target="../media/image55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6.jpe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24" Type="http://schemas.openxmlformats.org/officeDocument/2006/relationships/image" Target="../media/image54.png"/><Relationship Id="rId5" Type="http://schemas.openxmlformats.org/officeDocument/2006/relationships/image" Target="../media/image35.jpeg"/><Relationship Id="rId15" Type="http://schemas.openxmlformats.org/officeDocument/2006/relationships/image" Target="../media/image45.jpeg"/><Relationship Id="rId23" Type="http://schemas.openxmlformats.org/officeDocument/2006/relationships/image" Target="../media/image53.png"/><Relationship Id="rId28" Type="http://schemas.openxmlformats.org/officeDocument/2006/relationships/image" Target="../media/image58.jpeg"/><Relationship Id="rId10" Type="http://schemas.openxmlformats.org/officeDocument/2006/relationships/image" Target="../media/image40.jpeg"/><Relationship Id="rId19" Type="http://schemas.openxmlformats.org/officeDocument/2006/relationships/image" Target="../media/image49.png"/><Relationship Id="rId4" Type="http://schemas.openxmlformats.org/officeDocument/2006/relationships/image" Target="../media/image34.jpeg"/><Relationship Id="rId9" Type="http://schemas.openxmlformats.org/officeDocument/2006/relationships/image" Target="../media/image39.jpeg"/><Relationship Id="rId14" Type="http://schemas.openxmlformats.org/officeDocument/2006/relationships/image" Target="../media/image44.png"/><Relationship Id="rId22" Type="http://schemas.openxmlformats.org/officeDocument/2006/relationships/image" Target="../media/image52.png"/><Relationship Id="rId27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26" Type="http://schemas.openxmlformats.org/officeDocument/2006/relationships/image" Target="../media/image76.jpeg"/><Relationship Id="rId39" Type="http://schemas.openxmlformats.org/officeDocument/2006/relationships/image" Target="../media/image87.jpeg"/><Relationship Id="rId3" Type="http://schemas.openxmlformats.org/officeDocument/2006/relationships/image" Target="../media/image59.jpeg"/><Relationship Id="rId21" Type="http://schemas.openxmlformats.org/officeDocument/2006/relationships/image" Target="../media/image71.png"/><Relationship Id="rId34" Type="http://schemas.openxmlformats.org/officeDocument/2006/relationships/image" Target="../media/image84.png"/><Relationship Id="rId42" Type="http://schemas.openxmlformats.org/officeDocument/2006/relationships/image" Target="../media/image90.jpeg"/><Relationship Id="rId47" Type="http://schemas.openxmlformats.org/officeDocument/2006/relationships/image" Target="../media/image48.jpeg"/><Relationship Id="rId7" Type="http://schemas.openxmlformats.org/officeDocument/2006/relationships/image" Target="../media/image55.jpe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5" Type="http://schemas.openxmlformats.org/officeDocument/2006/relationships/image" Target="../media/image75.jpeg"/><Relationship Id="rId33" Type="http://schemas.openxmlformats.org/officeDocument/2006/relationships/image" Target="../media/image83.jpeg"/><Relationship Id="rId38" Type="http://schemas.openxmlformats.org/officeDocument/2006/relationships/image" Target="../media/image86.jpeg"/><Relationship Id="rId46" Type="http://schemas.openxmlformats.org/officeDocument/2006/relationships/image" Target="../media/image92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29" Type="http://schemas.openxmlformats.org/officeDocument/2006/relationships/image" Target="../media/image79.png"/><Relationship Id="rId41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openxmlformats.org/officeDocument/2006/relationships/image" Target="../media/image61.png"/><Relationship Id="rId24" Type="http://schemas.openxmlformats.org/officeDocument/2006/relationships/image" Target="../media/image74.png"/><Relationship Id="rId32" Type="http://schemas.openxmlformats.org/officeDocument/2006/relationships/image" Target="../media/image82.png"/><Relationship Id="rId37" Type="http://schemas.openxmlformats.org/officeDocument/2006/relationships/image" Target="../media/image85.jpeg"/><Relationship Id="rId40" Type="http://schemas.openxmlformats.org/officeDocument/2006/relationships/image" Target="../media/image88.jpeg"/><Relationship Id="rId45" Type="http://schemas.openxmlformats.org/officeDocument/2006/relationships/image" Target="../media/image50.png"/><Relationship Id="rId5" Type="http://schemas.openxmlformats.org/officeDocument/2006/relationships/image" Target="../media/image38.jpeg"/><Relationship Id="rId15" Type="http://schemas.openxmlformats.org/officeDocument/2006/relationships/image" Target="../media/image65.png"/><Relationship Id="rId23" Type="http://schemas.openxmlformats.org/officeDocument/2006/relationships/image" Target="../media/image73.png"/><Relationship Id="rId28" Type="http://schemas.openxmlformats.org/officeDocument/2006/relationships/image" Target="../media/image78.jpeg"/><Relationship Id="rId36" Type="http://schemas.openxmlformats.org/officeDocument/2006/relationships/image" Target="../media/image34.jpeg"/><Relationship Id="rId10" Type="http://schemas.openxmlformats.org/officeDocument/2006/relationships/image" Target="../media/image39.jpeg"/><Relationship Id="rId19" Type="http://schemas.openxmlformats.org/officeDocument/2006/relationships/image" Target="../media/image69.png"/><Relationship Id="rId31" Type="http://schemas.openxmlformats.org/officeDocument/2006/relationships/image" Target="../media/image81.jpeg"/><Relationship Id="rId44" Type="http://schemas.openxmlformats.org/officeDocument/2006/relationships/image" Target="../media/image49.png"/><Relationship Id="rId4" Type="http://schemas.openxmlformats.org/officeDocument/2006/relationships/image" Target="../media/image35.jpeg"/><Relationship Id="rId9" Type="http://schemas.openxmlformats.org/officeDocument/2006/relationships/image" Target="../media/image40.jpeg"/><Relationship Id="rId14" Type="http://schemas.openxmlformats.org/officeDocument/2006/relationships/image" Target="../media/image64.png"/><Relationship Id="rId22" Type="http://schemas.openxmlformats.org/officeDocument/2006/relationships/image" Target="../media/image72.png"/><Relationship Id="rId27" Type="http://schemas.openxmlformats.org/officeDocument/2006/relationships/image" Target="../media/image77.jpeg"/><Relationship Id="rId30" Type="http://schemas.openxmlformats.org/officeDocument/2006/relationships/image" Target="../media/image80.png"/><Relationship Id="rId35" Type="http://schemas.openxmlformats.org/officeDocument/2006/relationships/image" Target="../media/image44.png"/><Relationship Id="rId43" Type="http://schemas.openxmlformats.org/officeDocument/2006/relationships/image" Target="../media/image9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13" Type="http://schemas.openxmlformats.org/officeDocument/2006/relationships/image" Target="../media/image104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12" Type="http://schemas.openxmlformats.org/officeDocument/2006/relationships/image" Target="../media/image103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7.jpeg"/><Relationship Id="rId11" Type="http://schemas.openxmlformats.org/officeDocument/2006/relationships/image" Target="../media/image102.jpeg"/><Relationship Id="rId5" Type="http://schemas.openxmlformats.org/officeDocument/2006/relationships/image" Target="../media/image96.jpeg"/><Relationship Id="rId15" Type="http://schemas.openxmlformats.org/officeDocument/2006/relationships/image" Target="../media/image8.jpeg"/><Relationship Id="rId10" Type="http://schemas.openxmlformats.org/officeDocument/2006/relationships/image" Target="../media/image101.jpe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Relationship Id="rId14" Type="http://schemas.openxmlformats.org/officeDocument/2006/relationships/image" Target="../media/image10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pl/url?sa=i&amp;rct=j&amp;q=ford+logo&amp;source=images&amp;cd=&amp;cad=rja&amp;docid=ozeG1T17uF6hxM&amp;tbnid=fyNQ6wPsF1I6dM:&amp;ved=0CAUQjRw&amp;url=http://www.quististrepe.info/ford-logo-vector&amp;ei=WMkEUq6EEMn2O9z9gMAN&amp;bvm=bv.50500085,d.ZWU&amp;psig=AFQjCNELmtXEaftQZiF2NqTTdC-sNmOHhg&amp;ust=1376131794783857" TargetMode="External"/><Relationship Id="rId13" Type="http://schemas.openxmlformats.org/officeDocument/2006/relationships/image" Target="../media/image112.png"/><Relationship Id="rId3" Type="http://schemas.openxmlformats.org/officeDocument/2006/relationships/image" Target="../media/image106.jpeg"/><Relationship Id="rId7" Type="http://schemas.openxmlformats.org/officeDocument/2006/relationships/image" Target="../media/image108.png"/><Relationship Id="rId12" Type="http://schemas.openxmlformats.org/officeDocument/2006/relationships/image" Target="../media/image1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11" Type="http://schemas.openxmlformats.org/officeDocument/2006/relationships/image" Target="../media/image110.png"/><Relationship Id="rId5" Type="http://schemas.openxmlformats.org/officeDocument/2006/relationships/image" Target="../media/image36.jpeg"/><Relationship Id="rId10" Type="http://schemas.openxmlformats.org/officeDocument/2006/relationships/image" Target="../media/image38.jpeg"/><Relationship Id="rId4" Type="http://schemas.openxmlformats.org/officeDocument/2006/relationships/image" Target="../media/image57.jpeg"/><Relationship Id="rId9" Type="http://schemas.openxmlformats.org/officeDocument/2006/relationships/image" Target="../media/image10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4.png"/><Relationship Id="rId3" Type="http://schemas.openxmlformats.org/officeDocument/2006/relationships/image" Target="../media/image113.png"/><Relationship Id="rId7" Type="http://schemas.openxmlformats.org/officeDocument/2006/relationships/image" Target="../media/image116.jpeg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11" Type="http://schemas.openxmlformats.org/officeDocument/2006/relationships/image" Target="../media/image119.png"/><Relationship Id="rId5" Type="http://schemas.openxmlformats.org/officeDocument/2006/relationships/image" Target="../media/image114.jpeg"/><Relationship Id="rId10" Type="http://schemas.openxmlformats.org/officeDocument/2006/relationships/image" Target="../media/image118.png"/><Relationship Id="rId4" Type="http://schemas.openxmlformats.org/officeDocument/2006/relationships/image" Target="../media/image56.jpeg"/><Relationship Id="rId9" Type="http://schemas.openxmlformats.org/officeDocument/2006/relationships/image" Target="../media/image117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13" Type="http://schemas.openxmlformats.org/officeDocument/2006/relationships/image" Target="../media/image129.jpeg"/><Relationship Id="rId18" Type="http://schemas.openxmlformats.org/officeDocument/2006/relationships/image" Target="../media/image134.jpeg"/><Relationship Id="rId26" Type="http://schemas.openxmlformats.org/officeDocument/2006/relationships/image" Target="../media/image142.jpeg"/><Relationship Id="rId3" Type="http://schemas.openxmlformats.org/officeDocument/2006/relationships/image" Target="../media/image117.emf"/><Relationship Id="rId21" Type="http://schemas.openxmlformats.org/officeDocument/2006/relationships/image" Target="../media/image137.png"/><Relationship Id="rId34" Type="http://schemas.openxmlformats.org/officeDocument/2006/relationships/image" Target="../media/image143.png"/><Relationship Id="rId7" Type="http://schemas.openxmlformats.org/officeDocument/2006/relationships/image" Target="../media/image123.png"/><Relationship Id="rId12" Type="http://schemas.openxmlformats.org/officeDocument/2006/relationships/image" Target="../media/image128.jpeg"/><Relationship Id="rId17" Type="http://schemas.openxmlformats.org/officeDocument/2006/relationships/image" Target="../media/image133.jpeg"/><Relationship Id="rId25" Type="http://schemas.openxmlformats.org/officeDocument/2006/relationships/image" Target="../media/image141.jpeg"/><Relationship Id="rId3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32.png"/><Relationship Id="rId20" Type="http://schemas.openxmlformats.org/officeDocument/2006/relationships/image" Target="../media/image136.png"/><Relationship Id="rId29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11" Type="http://schemas.openxmlformats.org/officeDocument/2006/relationships/image" Target="../media/image127.jpeg"/><Relationship Id="rId24" Type="http://schemas.openxmlformats.org/officeDocument/2006/relationships/image" Target="../media/image140.png"/><Relationship Id="rId32" Type="http://schemas.openxmlformats.org/officeDocument/2006/relationships/image" Target="../media/image52.png"/><Relationship Id="rId5" Type="http://schemas.openxmlformats.org/officeDocument/2006/relationships/image" Target="../media/image121.jpeg"/><Relationship Id="rId15" Type="http://schemas.openxmlformats.org/officeDocument/2006/relationships/image" Target="../media/image131.png"/><Relationship Id="rId23" Type="http://schemas.openxmlformats.org/officeDocument/2006/relationships/image" Target="../media/image139.png"/><Relationship Id="rId28" Type="http://schemas.openxmlformats.org/officeDocument/2006/relationships/image" Target="../media/image56.jpeg"/><Relationship Id="rId10" Type="http://schemas.openxmlformats.org/officeDocument/2006/relationships/image" Target="../media/image126.png"/><Relationship Id="rId19" Type="http://schemas.openxmlformats.org/officeDocument/2006/relationships/image" Target="../media/image135.png"/><Relationship Id="rId31" Type="http://schemas.openxmlformats.org/officeDocument/2006/relationships/image" Target="../media/image37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Relationship Id="rId14" Type="http://schemas.openxmlformats.org/officeDocument/2006/relationships/image" Target="../media/image130.jpeg"/><Relationship Id="rId22" Type="http://schemas.openxmlformats.org/officeDocument/2006/relationships/image" Target="../media/image138.png"/><Relationship Id="rId27" Type="http://schemas.openxmlformats.org/officeDocument/2006/relationships/image" Target="../media/image41.jpeg"/><Relationship Id="rId30" Type="http://schemas.openxmlformats.org/officeDocument/2006/relationships/image" Target="../media/image45.jpeg"/><Relationship Id="rId35" Type="http://schemas.openxmlformats.org/officeDocument/2006/relationships/image" Target="../media/image144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13" Type="http://schemas.openxmlformats.org/officeDocument/2006/relationships/hyperlink" Target="http://www.google.pl/url?sa=i&amp;rct=j&amp;q=lego+storage+boxes&amp;source=images&amp;cd=&amp;docid=N56yOVx_nMVEHM&amp;tbnid=R-HGrl00y9UWrM:&amp;ved=0CAUQjRw&amp;url=http://www.pauletpaula.com/2012/10/lego-trick-or-treat.html&amp;ei=rHrIUbvzH8O9Pf-bgNgK&amp;psig=AFQjCNEsWhjD5XvFLN0iHoCYUEjbXdxvLQ&amp;ust=1372179313937597" TargetMode="External"/><Relationship Id="rId18" Type="http://schemas.openxmlformats.org/officeDocument/2006/relationships/image" Target="../media/image159.jpeg"/><Relationship Id="rId3" Type="http://schemas.openxmlformats.org/officeDocument/2006/relationships/image" Target="../media/image146.jpeg"/><Relationship Id="rId7" Type="http://schemas.openxmlformats.org/officeDocument/2006/relationships/image" Target="../media/image149.jpeg"/><Relationship Id="rId12" Type="http://schemas.openxmlformats.org/officeDocument/2006/relationships/image" Target="../media/image154.jpeg"/><Relationship Id="rId17" Type="http://schemas.openxmlformats.org/officeDocument/2006/relationships/image" Target="../media/image158.jpeg"/><Relationship Id="rId2" Type="http://schemas.openxmlformats.org/officeDocument/2006/relationships/image" Target="../media/image145.png"/><Relationship Id="rId16" Type="http://schemas.openxmlformats.org/officeDocument/2006/relationships/image" Target="../media/image157.png"/><Relationship Id="rId20" Type="http://schemas.openxmlformats.org/officeDocument/2006/relationships/image" Target="../media/image1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jpeg"/><Relationship Id="rId11" Type="http://schemas.openxmlformats.org/officeDocument/2006/relationships/image" Target="../media/image153.png"/><Relationship Id="rId5" Type="http://schemas.openxmlformats.org/officeDocument/2006/relationships/image" Target="../media/image147.png"/><Relationship Id="rId15" Type="http://schemas.openxmlformats.org/officeDocument/2006/relationships/image" Target="../media/image156.png"/><Relationship Id="rId10" Type="http://schemas.openxmlformats.org/officeDocument/2006/relationships/image" Target="../media/image152.png"/><Relationship Id="rId19" Type="http://schemas.openxmlformats.org/officeDocument/2006/relationships/image" Target="../media/image160.jpeg"/><Relationship Id="rId4" Type="http://schemas.openxmlformats.org/officeDocument/2006/relationships/image" Target="../media/image43.png"/><Relationship Id="rId9" Type="http://schemas.openxmlformats.org/officeDocument/2006/relationships/image" Target="../media/image151.png"/><Relationship Id="rId14" Type="http://schemas.openxmlformats.org/officeDocument/2006/relationships/image" Target="../media/image1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1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4.emf"/><Relationship Id="rId5" Type="http://schemas.openxmlformats.org/officeDocument/2006/relationships/oleObject" Target="../embeddings/Microsoft_Excel_97-2003_Worksheet1.xls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65.jpeg"/><Relationship Id="rId7" Type="http://schemas.openxmlformats.org/officeDocument/2006/relationships/image" Target="../media/image16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1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179.jpeg"/><Relationship Id="rId4" Type="http://schemas.openxmlformats.org/officeDocument/2006/relationships/image" Target="../media/image17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3.png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389438"/>
            <a:ext cx="2811463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437063"/>
            <a:ext cx="316865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5049838"/>
            <a:ext cx="2663825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74499"/>
            <a:ext cx="3313113" cy="420688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0" name="pole tekstowe 10"/>
          <p:cNvSpPr txBox="1">
            <a:spLocks noChangeArrowheads="1"/>
          </p:cNvSpPr>
          <p:nvPr/>
        </p:nvSpPr>
        <p:spPr bwMode="auto">
          <a:xfrm>
            <a:off x="0" y="71832"/>
            <a:ext cx="9144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pl-PL" altLang="pl-PL" sz="5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Poznaj </a:t>
            </a:r>
            <a:endParaRPr lang="pl-PL" altLang="pl-PL" sz="5000" b="1" dirty="0" smtClean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pl-PL" altLang="pl-PL" sz="5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pl-PL" altLang="pl-PL" sz="50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       nasze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pl-PL" altLang="pl-PL" sz="5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pl-PL" altLang="pl-PL" sz="50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              możliwości…</a:t>
            </a:r>
            <a:endParaRPr lang="pl-PL" altLang="pl-PL" sz="50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99" y="1988841"/>
            <a:ext cx="6313287" cy="244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2" descr="https://encrypted-tbn3.gstatic.com/images?q=tbn:ANd9GcQuvGh3FDzpr5QVr7__OZrRsaqyMAryIR8o-R7eSGLDpvpR9AK-Qw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813" y="2276475"/>
            <a:ext cx="2593975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0000">
    <p:sndAc>
      <p:endSnd/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.10aa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836613"/>
            <a:ext cx="3960813" cy="2646362"/>
          </a:xfrm>
          <a:prstGeom prst="rect">
            <a:avLst/>
          </a:prstGeom>
          <a:noFill/>
          <a:ln w="25400" cmpd="dbl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</p:spPr>
      </p:pic>
      <p:pic>
        <p:nvPicPr>
          <p:cNvPr id="6" name="Obraz 5" descr="2bb.jpg"/>
          <p:cNvPicPr>
            <a:picLocks noChangeAspect="1"/>
          </p:cNvPicPr>
          <p:nvPr/>
        </p:nvPicPr>
        <p:blipFill>
          <a:blip r:embed="rId3"/>
          <a:srcRect l="5170" t="18420"/>
          <a:stretch>
            <a:fillRect/>
          </a:stretch>
        </p:blipFill>
        <p:spPr bwMode="auto">
          <a:xfrm>
            <a:off x="323850" y="3716338"/>
            <a:ext cx="3960813" cy="2605087"/>
          </a:xfrm>
          <a:prstGeom prst="rect">
            <a:avLst/>
          </a:prstGeom>
          <a:noFill/>
          <a:ln w="25400" cmpd="dbl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</p:spPr>
      </p:pic>
      <p:pic>
        <p:nvPicPr>
          <p:cNvPr id="8" name="Obraz 7" descr="2.10.2008 00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836613"/>
            <a:ext cx="3960812" cy="2663825"/>
          </a:xfrm>
          <a:prstGeom prst="rect">
            <a:avLst/>
          </a:prstGeom>
          <a:noFill/>
          <a:ln w="25400" cmpd="dbl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</p:spPr>
      </p:pic>
      <p:sp>
        <p:nvSpPr>
          <p:cNvPr id="10245" name="pole tekstowe 6"/>
          <p:cNvSpPr txBox="1">
            <a:spLocks noChangeArrowheads="1"/>
          </p:cNvSpPr>
          <p:nvPr/>
        </p:nvSpPr>
        <p:spPr bwMode="auto">
          <a:xfrm>
            <a:off x="2339975" y="0"/>
            <a:ext cx="51689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l-PL" alt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Park maszynowy</a:t>
            </a:r>
          </a:p>
        </p:txBody>
      </p:sp>
      <p:pic>
        <p:nvPicPr>
          <p:cNvPr id="35846" name="Picture 6" descr="100_567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6463" y="3716338"/>
            <a:ext cx="3889375" cy="2665412"/>
          </a:xfrm>
          <a:prstGeom prst="rect">
            <a:avLst/>
          </a:prstGeom>
          <a:noFill/>
          <a:ln w="25400" cmpd="dbl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525" y="6488546"/>
            <a:ext cx="2520950" cy="319087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30000">
    <p:sndAc>
      <p:endSnd/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pole tekstowe 6"/>
          <p:cNvSpPr txBox="1">
            <a:spLocks noChangeArrowheads="1"/>
          </p:cNvSpPr>
          <p:nvPr/>
        </p:nvSpPr>
        <p:spPr bwMode="auto">
          <a:xfrm>
            <a:off x="2339975" y="0"/>
            <a:ext cx="51689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l-PL" alt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Park maszynowy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050" y="6488546"/>
            <a:ext cx="2520950" cy="319087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aaaaaObraz 0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8"/>
          <a:stretch>
            <a:fillRect/>
          </a:stretch>
        </p:blipFill>
        <p:spPr bwMode="auto">
          <a:xfrm>
            <a:off x="827585" y="4079857"/>
            <a:ext cx="2376264" cy="2369233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IMG_274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500" y="4072215"/>
            <a:ext cx="2259780" cy="2416332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Obraz 04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1" b="8806"/>
          <a:stretch>
            <a:fillRect/>
          </a:stretch>
        </p:blipFill>
        <p:spPr bwMode="auto">
          <a:xfrm>
            <a:off x="3450964" y="4072215"/>
            <a:ext cx="2119122" cy="2309114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Obraz 05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2376264" cy="3095227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Obraz 06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1"/>
          <a:stretch>
            <a:fillRect/>
          </a:stretch>
        </p:blipFill>
        <p:spPr bwMode="auto">
          <a:xfrm>
            <a:off x="5839500" y="816999"/>
            <a:ext cx="2259779" cy="311494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 descr="Obraz 07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836712"/>
            <a:ext cx="2181306" cy="3095227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034967"/>
      </p:ext>
    </p:extLst>
  </p:cSld>
  <p:clrMapOvr>
    <a:masterClrMapping/>
  </p:clrMapOvr>
  <p:transition advTm="30000">
    <p:sndAc>
      <p:endSnd/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525" y="6488546"/>
            <a:ext cx="2520950" cy="319087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0" name="Picture 2" descr="Obraz 0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333375"/>
            <a:ext cx="4414838" cy="5400675"/>
          </a:xfrm>
          <a:prstGeom prst="rect">
            <a:avLst/>
          </a:prstGeom>
          <a:noFill/>
          <a:ln w="25400" cmpd="dbl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</p:spPr>
      </p:pic>
      <p:pic>
        <p:nvPicPr>
          <p:cNvPr id="37891" name="Picture 3" descr="Obraz 05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32474" y="1873684"/>
            <a:ext cx="3078163" cy="4614862"/>
          </a:xfrm>
          <a:prstGeom prst="rect">
            <a:avLst/>
          </a:prstGeom>
          <a:noFill/>
          <a:ln w="25400" cmpd="dbl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5219700" y="260350"/>
            <a:ext cx="331311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rIns="72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Technologia IML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Maszyna 2K </a:t>
            </a:r>
            <a:r>
              <a:rPr lang="pl-PL" altLang="pl-PL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Battenfeld</a:t>
            </a:r>
            <a:r>
              <a:rPr lang="pl-PL" alt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HMMR 300/225OH/3505</a:t>
            </a:r>
          </a:p>
        </p:txBody>
      </p:sp>
      <p:pic>
        <p:nvPicPr>
          <p:cNvPr id="37894" name="Picture 6" descr="Obraz 04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15816" y="2132012"/>
            <a:ext cx="2790825" cy="4183063"/>
          </a:xfrm>
          <a:prstGeom prst="rect">
            <a:avLst/>
          </a:prstGeom>
          <a:noFill/>
          <a:ln w="25400" cmpd="dbl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 advTm="30000">
    <p:sndAc>
      <p:endSnd/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4"/>
          <p:cNvSpPr>
            <a:spLocks noChangeArrowheads="1"/>
          </p:cNvSpPr>
          <p:nvPr/>
        </p:nvSpPr>
        <p:spPr bwMode="auto">
          <a:xfrm>
            <a:off x="5292725" y="1557338"/>
            <a:ext cx="914400" cy="609600"/>
          </a:xfrm>
          <a:prstGeom prst="wedgeRectCallout">
            <a:avLst>
              <a:gd name="adj1" fmla="val -43750"/>
              <a:gd name="adj2" fmla="val 7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pl-PL" altLang="pl-PL" sz="1400">
              <a:latin typeface="Constantia" pitchFamily="18" charset="0"/>
            </a:endParaRPr>
          </a:p>
        </p:txBody>
      </p:sp>
      <p:sp>
        <p:nvSpPr>
          <p:cNvPr id="13315" name="AutoShape 5"/>
          <p:cNvSpPr>
            <a:spLocks noChangeArrowheads="1"/>
          </p:cNvSpPr>
          <p:nvPr/>
        </p:nvSpPr>
        <p:spPr bwMode="auto">
          <a:xfrm>
            <a:off x="5724525" y="1700213"/>
            <a:ext cx="71438" cy="73025"/>
          </a:xfrm>
          <a:prstGeom prst="wedgeRectCallout">
            <a:avLst>
              <a:gd name="adj1" fmla="val -43750"/>
              <a:gd name="adj2" fmla="val 7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pl-PL" altLang="pl-PL" sz="1400">
              <a:latin typeface="Constantia" pitchFamily="18" charset="0"/>
            </a:endParaRPr>
          </a:p>
        </p:txBody>
      </p:sp>
      <p:pic>
        <p:nvPicPr>
          <p:cNvPr id="13316" name="Picture 5" descr="IMG_25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77" y="3789040"/>
            <a:ext cx="3384550" cy="2538413"/>
          </a:xfrm>
          <a:prstGeom prst="rect">
            <a:avLst/>
          </a:prstGeom>
          <a:noFill/>
          <a:ln w="254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6" descr="IMG_2558aa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84720"/>
            <a:ext cx="4392612" cy="3292475"/>
          </a:xfrm>
          <a:prstGeom prst="rect">
            <a:avLst/>
          </a:prstGeom>
          <a:noFill/>
          <a:ln w="254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3" name="Lakierowanie.wmv">
            <a:hlinkClick r:id="" action="ppaction://media"/>
          </p:cNvPr>
          <p:cNvPicPr>
            <a:picLocks noGrp="1" noChangeAspect="1" noChangeArrowheads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37250" y="4581525"/>
            <a:ext cx="2903538" cy="2178050"/>
          </a:xfrm>
          <a:ln w="25400" cmpd="dbl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271" name="Rectangle 8"/>
          <p:cNvSpPr>
            <a:spLocks noChangeArrowheads="1"/>
          </p:cNvSpPr>
          <p:nvPr/>
        </p:nvSpPr>
        <p:spPr bwMode="auto">
          <a:xfrm>
            <a:off x="5076825" y="692150"/>
            <a:ext cx="3744913" cy="380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rIns="72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pl-PL" altLang="pl-PL" sz="2200" b="1" dirty="0" smtClean="0">
                <a:solidFill>
                  <a:srgbClr val="000000"/>
                </a:solidFill>
                <a:latin typeface="+mj-lt"/>
              </a:rPr>
              <a:t>Linia A</a:t>
            </a:r>
          </a:p>
          <a:p>
            <a:pPr marL="285750" indent="-285750" eaLnBrk="1" hangingPunct="1">
              <a:spcBef>
                <a:spcPts val="0"/>
              </a:spcBef>
              <a:defRPr/>
            </a:pPr>
            <a:r>
              <a:rPr lang="pl-PL" altLang="pl-PL" sz="1400" dirty="0" smtClean="0">
                <a:solidFill>
                  <a:srgbClr val="000000"/>
                </a:solidFill>
                <a:latin typeface="Arial" charset="0"/>
              </a:rPr>
              <a:t>3 roboty 6-cio osiowe firmy FANUC</a:t>
            </a:r>
          </a:p>
          <a:p>
            <a:pPr marL="285750" indent="-285750" eaLnBrk="1" hangingPunct="1">
              <a:spcBef>
                <a:spcPts val="0"/>
              </a:spcBef>
              <a:defRPr/>
            </a:pPr>
            <a:r>
              <a:rPr lang="pl-PL" altLang="pl-PL" sz="1400" dirty="0" smtClean="0">
                <a:solidFill>
                  <a:srgbClr val="000000"/>
                </a:solidFill>
                <a:latin typeface="Arial" charset="0"/>
              </a:rPr>
              <a:t>automatyczny system podawania farb</a:t>
            </a:r>
          </a:p>
          <a:p>
            <a:pPr marL="285750" indent="-285750" eaLnBrk="1" hangingPunct="1">
              <a:spcBef>
                <a:spcPts val="0"/>
              </a:spcBef>
              <a:defRPr/>
            </a:pPr>
            <a:r>
              <a:rPr lang="pl-PL" altLang="pl-PL" sz="1400" dirty="0" smtClean="0">
                <a:solidFill>
                  <a:srgbClr val="000000"/>
                </a:solidFill>
                <a:latin typeface="Arial" charset="0"/>
              </a:rPr>
              <a:t>automatyczny system oczyszczania wody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pl-PL" altLang="pl-PL" sz="2200" b="1" dirty="0" smtClean="0">
                <a:solidFill>
                  <a:srgbClr val="000000"/>
                </a:solidFill>
                <a:latin typeface="+mj-lt"/>
              </a:rPr>
              <a:t>Linia B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pl-PL" altLang="pl-PL" sz="1400" dirty="0" smtClean="0">
                <a:solidFill>
                  <a:srgbClr val="000000"/>
                </a:solidFill>
                <a:latin typeface="Arial" charset="0"/>
              </a:rPr>
              <a:t>wyposażona w dwa manipulatory</a:t>
            </a:r>
            <a:endParaRPr lang="pl-PL" altLang="pl-PL" sz="1400" b="1" dirty="0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pl-PL" altLang="pl-PL" sz="2000" b="1" dirty="0" smtClean="0">
                <a:solidFill>
                  <a:srgbClr val="000000"/>
                </a:solidFill>
                <a:latin typeface="+mj-lt"/>
              </a:rPr>
              <a:t>Dodatkowo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pl-PL" altLang="pl-PL" sz="1400" dirty="0" smtClean="0">
                <a:latin typeface="Arial" charset="0"/>
              </a:rPr>
              <a:t>spektrofotometr definiujący kolory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pl-PL" altLang="pl-PL" sz="2000" b="1" dirty="0" smtClean="0">
                <a:solidFill>
                  <a:srgbClr val="000000"/>
                </a:solidFill>
                <a:latin typeface="+mj-lt"/>
              </a:rPr>
              <a:t>Możliwości:</a:t>
            </a:r>
          </a:p>
          <a:p>
            <a:pPr marL="285750" indent="-285750" eaLnBrk="1" hangingPunct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pl-PL" altLang="pl-PL" sz="1400" dirty="0" smtClean="0">
                <a:solidFill>
                  <a:srgbClr val="000000"/>
                </a:solidFill>
                <a:latin typeface="Arial" charset="0"/>
              </a:rPr>
              <a:t>trójwarstwowe nanoszenie lakieru</a:t>
            </a:r>
            <a:r>
              <a:rPr lang="en-US" altLang="pl-PL" sz="1400" dirty="0" smtClean="0">
                <a:solidFill>
                  <a:srgbClr val="000000"/>
                </a:solidFill>
                <a:latin typeface="Arial" charset="0"/>
              </a:rPr>
              <a:t>:</a:t>
            </a:r>
            <a:endParaRPr lang="pl-PL" altLang="pl-PL" sz="1400" dirty="0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pl-PL" altLang="pl-PL" sz="1400" dirty="0" smtClean="0">
                <a:solidFill>
                  <a:srgbClr val="000000"/>
                </a:solidFill>
                <a:latin typeface="Arial" charset="0"/>
              </a:rPr>
              <a:t>      </a:t>
            </a:r>
            <a:r>
              <a:rPr lang="en-US" altLang="pl-PL" sz="1400" dirty="0" smtClean="0">
                <a:solidFill>
                  <a:srgbClr val="000000"/>
                </a:solidFill>
                <a:latin typeface="Arial" charset="0"/>
              </a:rPr>
              <a:t>p</a:t>
            </a:r>
            <a:r>
              <a:rPr lang="pl-PL" altLang="pl-PL" sz="1400" dirty="0" smtClean="0">
                <a:solidFill>
                  <a:srgbClr val="000000"/>
                </a:solidFill>
                <a:latin typeface="Arial" charset="0"/>
              </a:rPr>
              <a:t>odkład, lakier bazowy,</a:t>
            </a:r>
            <a:r>
              <a:rPr lang="en-US" altLang="pl-PL" sz="1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pl-PL" altLang="pl-PL" sz="1400" dirty="0" smtClean="0">
                <a:solidFill>
                  <a:srgbClr val="000000"/>
                </a:solidFill>
                <a:latin typeface="Arial" charset="0"/>
              </a:rPr>
              <a:t>lakier bezbarwny</a:t>
            </a:r>
          </a:p>
          <a:p>
            <a:pPr marL="285750" indent="-285750" eaLnBrk="1" hangingPunct="1">
              <a:spcBef>
                <a:spcPts val="0"/>
              </a:spcBef>
              <a:defRPr/>
            </a:pPr>
            <a:r>
              <a:rPr lang="pl-PL" altLang="pl-PL" sz="1400" dirty="0" err="1" smtClean="0">
                <a:solidFill>
                  <a:srgbClr val="000000"/>
                </a:solidFill>
                <a:latin typeface="Arial" charset="0"/>
              </a:rPr>
              <a:t>soft</a:t>
            </a:r>
            <a:r>
              <a:rPr lang="pl-PL" altLang="pl-PL" sz="1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pl-PL" altLang="pl-PL" sz="1400" dirty="0" err="1" smtClean="0">
                <a:solidFill>
                  <a:srgbClr val="000000"/>
                </a:solidFill>
                <a:latin typeface="Arial" charset="0"/>
              </a:rPr>
              <a:t>touch</a:t>
            </a:r>
            <a:r>
              <a:rPr lang="pl-PL" altLang="pl-PL" sz="1400" dirty="0" smtClean="0">
                <a:solidFill>
                  <a:srgbClr val="000000"/>
                </a:solidFill>
                <a:latin typeface="Arial" charset="0"/>
              </a:rPr>
              <a:t>, high </a:t>
            </a:r>
            <a:r>
              <a:rPr lang="pl-PL" altLang="pl-PL" sz="1400" dirty="0" err="1" smtClean="0">
                <a:solidFill>
                  <a:srgbClr val="000000"/>
                </a:solidFill>
                <a:latin typeface="Arial" charset="0"/>
              </a:rPr>
              <a:t>gloss</a:t>
            </a:r>
            <a:r>
              <a:rPr lang="pl-PL" altLang="pl-PL" sz="1400" dirty="0" smtClean="0">
                <a:solidFill>
                  <a:srgbClr val="000000"/>
                </a:solidFill>
                <a:latin typeface="Arial" charset="0"/>
              </a:rPr>
              <a:t>, itp.</a:t>
            </a:r>
          </a:p>
        </p:txBody>
      </p:sp>
      <p:sp>
        <p:nvSpPr>
          <p:cNvPr id="13320" name="Prostokąt 7"/>
          <p:cNvSpPr>
            <a:spLocks noChangeArrowheads="1"/>
          </p:cNvSpPr>
          <p:nvPr/>
        </p:nvSpPr>
        <p:spPr bwMode="auto">
          <a:xfrm>
            <a:off x="5508625" y="0"/>
            <a:ext cx="22541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pl-PL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Lakiernia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050" y="6488546"/>
            <a:ext cx="2520950" cy="319087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30000">
    <p:sndAc>
      <p:endSnd/>
    </p:sndAc>
  </p:transition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578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sortimo.co.uk/uploads/media/header_bssystems_e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586" y="5715325"/>
            <a:ext cx="3024351" cy="101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Tytuł 1"/>
          <p:cNvSpPr>
            <a:spLocks noGrp="1"/>
          </p:cNvSpPr>
          <p:nvPr>
            <p:ph type="title" idx="4294967295"/>
          </p:nvPr>
        </p:nvSpPr>
        <p:spPr>
          <a:xfrm>
            <a:off x="539750" y="0"/>
            <a:ext cx="8229600" cy="62071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Zaufały nam firmy:</a:t>
            </a:r>
          </a:p>
        </p:txBody>
      </p:sp>
      <p:pic>
        <p:nvPicPr>
          <p:cNvPr id="14339" name="Obraz 6" descr="Obraz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284538"/>
            <a:ext cx="8636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Obraz 9" descr="Obraz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756" y="2132349"/>
            <a:ext cx="9366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Obraz 10" descr="Obraz8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903" y="1178390"/>
            <a:ext cx="1309330" cy="620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2" descr="mainlogo_full_pl_p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525" y="5403034"/>
            <a:ext cx="1439862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4" descr="indek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5" b="16875"/>
          <a:stretch>
            <a:fillRect/>
          </a:stretch>
        </p:blipFill>
        <p:spPr bwMode="auto">
          <a:xfrm>
            <a:off x="2717172" y="1131525"/>
            <a:ext cx="118824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Obraz 15" descr="Solaris_logo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014" y="1945738"/>
            <a:ext cx="1253558" cy="938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Obraz 16" descr="imagesDacia.jpe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199" y="1209403"/>
            <a:ext cx="790977" cy="775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Obraz 12" descr="Obraz8.jpg"/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974" y="5283711"/>
            <a:ext cx="866775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Obraz 10" descr="Obraz6.jpg"/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571" y="5508161"/>
            <a:ext cx="681037" cy="635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24" descr="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150" y="3520588"/>
            <a:ext cx="9620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23" descr="smr-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3"/>
          <a:stretch>
            <a:fillRect/>
          </a:stretch>
        </p:blipFill>
        <p:spPr bwMode="auto">
          <a:xfrm>
            <a:off x="5905458" y="2059870"/>
            <a:ext cx="1226677" cy="633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23" descr="indek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552" y="5385125"/>
            <a:ext cx="14224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Obraz 18" descr="default.jpe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552" y="5747560"/>
            <a:ext cx="145256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2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485" y="1257036"/>
            <a:ext cx="633412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56" name="Obraz 9" descr="Obraz5.jpg"/>
          <p:cNvPicPr preferRelativeResize="0"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159" y="2059870"/>
            <a:ext cx="7223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564" y="1251145"/>
            <a:ext cx="1244329" cy="63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584" y="1198100"/>
            <a:ext cx="707132" cy="72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237284" y="2048170"/>
            <a:ext cx="2145674" cy="485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414" y="5928236"/>
            <a:ext cx="1554083" cy="43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7" descr="logo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893" y="5233519"/>
            <a:ext cx="15113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000" y="5401804"/>
            <a:ext cx="1158530" cy="33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268749" y="3262964"/>
            <a:ext cx="717128" cy="589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107752" y="649327"/>
            <a:ext cx="2519561" cy="548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pl-PL" sz="2600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Motoryzacja</a:t>
            </a:r>
            <a:endParaRPr lang="pl-PL" sz="2600" b="1" dirty="0">
              <a:solidFill>
                <a:srgbClr val="33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46" name="Obraz 12" descr="default.jpe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25" b="26619"/>
          <a:stretch>
            <a:fillRect/>
          </a:stretch>
        </p:blipFill>
        <p:spPr bwMode="auto">
          <a:xfrm>
            <a:off x="6080716" y="1219352"/>
            <a:ext cx="1472830" cy="601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Prostokąt 31"/>
          <p:cNvSpPr/>
          <p:nvPr/>
        </p:nvSpPr>
        <p:spPr>
          <a:xfrm>
            <a:off x="230200" y="2955711"/>
            <a:ext cx="2519561" cy="548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pl-PL" sz="2600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AGD</a:t>
            </a:r>
            <a:endParaRPr lang="pl-PL" sz="2600" b="1" dirty="0">
              <a:solidFill>
                <a:srgbClr val="33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Prostokąt 32"/>
          <p:cNvSpPr/>
          <p:nvPr/>
        </p:nvSpPr>
        <p:spPr>
          <a:xfrm>
            <a:off x="4990159" y="2945095"/>
            <a:ext cx="4006280" cy="548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pl-PL" sz="2600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Przemysł  zabawkarski</a:t>
            </a:r>
            <a:endParaRPr lang="pl-PL" sz="2600" b="1" dirty="0">
              <a:solidFill>
                <a:srgbClr val="33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Prostokąt 33"/>
          <p:cNvSpPr/>
          <p:nvPr/>
        </p:nvSpPr>
        <p:spPr>
          <a:xfrm>
            <a:off x="237284" y="4608262"/>
            <a:ext cx="3668131" cy="548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pl-PL" sz="2600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Projekty Techniczne</a:t>
            </a:r>
            <a:endParaRPr lang="pl-PL" sz="2600" b="1" dirty="0">
              <a:solidFill>
                <a:srgbClr val="33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43" name="Obraz 11" descr="Obraz9.jp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712" y="3631099"/>
            <a:ext cx="1793165" cy="39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Łącznik prostoliniowy 5"/>
          <p:cNvCxnSpPr/>
          <p:nvPr/>
        </p:nvCxnSpPr>
        <p:spPr>
          <a:xfrm>
            <a:off x="237284" y="2845908"/>
            <a:ext cx="872232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Łącznik prostoliniowy 37"/>
          <p:cNvCxnSpPr/>
          <p:nvPr/>
        </p:nvCxnSpPr>
        <p:spPr>
          <a:xfrm>
            <a:off x="237284" y="4608262"/>
            <a:ext cx="872232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https://encrypted-tbn0.gstatic.com/images?q=tbn:ANd9GcSCEGB2HoWw8_E_lbDEjMRB58O9ufLrWXo0HL7RS2BS1YEt1BZ9qA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703" y="1984639"/>
            <a:ext cx="878205" cy="75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caraapacentre.ie/wp-content/uploads/2013/01/Hyundai-Logo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659" y="1845900"/>
            <a:ext cx="1242436" cy="93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936349"/>
      </p:ext>
    </p:extLst>
  </p:cSld>
  <p:clrMapOvr>
    <a:masterClrMapping/>
  </p:clrMapOvr>
  <p:transition advTm="30000">
    <p:sndAc>
      <p:endSnd/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Obraz 28" descr="reling image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850" y="3556000"/>
            <a:ext cx="3795713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/>
          <p:cNvSpPr/>
          <p:nvPr/>
        </p:nvSpPr>
        <p:spPr>
          <a:xfrm>
            <a:off x="684213" y="981075"/>
            <a:ext cx="1693862" cy="568801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5364" name="Obraz 9" descr="Obraz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75" y="1730375"/>
            <a:ext cx="9366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4" descr="indek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5" b="16875"/>
          <a:stretch>
            <a:fillRect/>
          </a:stretch>
        </p:blipFill>
        <p:spPr bwMode="auto">
          <a:xfrm>
            <a:off x="1573213" y="1052513"/>
            <a:ext cx="792162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Obraz 10" descr="Obraz8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75" y="2924175"/>
            <a:ext cx="1081088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Obraz 11" descr="default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25" b="26619"/>
          <a:stretch>
            <a:fillRect/>
          </a:stretch>
        </p:blipFill>
        <p:spPr bwMode="auto">
          <a:xfrm>
            <a:off x="1160463" y="2370138"/>
            <a:ext cx="1225550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Obraz 16" descr="LOGO_RENAULT_4_Colour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88" y="5364163"/>
            <a:ext cx="6318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Obraz 17" descr="imagesDacia.jpe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338" y="4718050"/>
            <a:ext cx="639762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Obraz 18" descr="Solaris_logo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3" y="4165600"/>
            <a:ext cx="86518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Text Box 24"/>
          <p:cNvSpPr txBox="1">
            <a:spLocks noChangeArrowheads="1"/>
          </p:cNvSpPr>
          <p:nvPr/>
        </p:nvSpPr>
        <p:spPr bwMode="auto">
          <a:xfrm rot="-5400000">
            <a:off x="-1374774" y="3463925"/>
            <a:ext cx="352901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 anchorCtr="1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 typeface="Arial" charset="0"/>
              <a:buNone/>
            </a:pPr>
            <a:r>
              <a:rPr lang="pl-PL" altLang="pl-PL" b="1"/>
              <a:t>Motoryzacja</a:t>
            </a:r>
          </a:p>
        </p:txBody>
      </p:sp>
      <p:pic>
        <p:nvPicPr>
          <p:cNvPr id="15372" name="Picture 34" descr="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836613"/>
            <a:ext cx="1081088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Obraz 19" descr="Kopia Mapa_świata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205038"/>
            <a:ext cx="1009650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Obraz 20" descr="Obraz3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0" y="2690813"/>
            <a:ext cx="1584325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Obraz 21" descr="Obraz4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413" y="2632075"/>
            <a:ext cx="1008062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Obraz 24" descr="Obraz7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2987675"/>
            <a:ext cx="1728787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7" name="Obraz 25" descr="Obraz8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9" t="17728" b="15671"/>
          <a:stretch>
            <a:fillRect/>
          </a:stretch>
        </p:blipFill>
        <p:spPr bwMode="auto">
          <a:xfrm>
            <a:off x="6588125" y="385763"/>
            <a:ext cx="1368425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8" name="Obraz 26" descr="Obraz9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588" y="2366963"/>
            <a:ext cx="863600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9" name="Picture 27" descr="P424532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95325"/>
            <a:ext cx="107950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0" name="Picture 28" descr="P424535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413" y="828675"/>
            <a:ext cx="1081087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1" name="Picture 30" descr="6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052513"/>
            <a:ext cx="8318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2" name="Picture 31" descr="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557338"/>
            <a:ext cx="863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3" name="Picture 32" descr="6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773238"/>
            <a:ext cx="792163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4" name="Picture 33" descr="6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268413"/>
            <a:ext cx="6778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5" name="Picture 35" descr="6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268413"/>
            <a:ext cx="703263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6" name="Picture 36" descr="Kopia wspornik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508000"/>
            <a:ext cx="1152525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7" name="Picture 40" descr="Obraz2"/>
          <p:cNvPicPr>
            <a:picLocks noChangeAspect="1" noChangeArrowheads="1"/>
          </p:cNvPicPr>
          <p:nvPr/>
        </p:nvPicPr>
        <p:blipFill>
          <a:blip r:embed="rId26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388" y="1144588"/>
            <a:ext cx="1728787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8" name="Picture 42" descr="Obraz3"/>
          <p:cNvPicPr>
            <a:picLocks noChangeAspect="1" noChangeArrowheads="1"/>
          </p:cNvPicPr>
          <p:nvPr/>
        </p:nvPicPr>
        <p:blipFill>
          <a:blip r:embed="rId27">
            <a:lum bright="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1624013"/>
            <a:ext cx="23050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9" name="Obraz 41" descr="Obraz1.jp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738" y="2244725"/>
            <a:ext cx="1512887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0" name="Obraz 43" descr="Obraz4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5661025"/>
            <a:ext cx="1081088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1" name="Obraz 22" descr="Obraz5.pn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68538"/>
            <a:ext cx="1223963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2" name="Picture 26" descr="Kopia uchwyt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38" y="2508250"/>
            <a:ext cx="3619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3" name="Obraz 23" descr="Obraz6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88" y="4333875"/>
            <a:ext cx="8636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4" name="Picture 39" descr="Kopia drzwiczki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00" y="5376863"/>
            <a:ext cx="248443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5" name="Picture 39" descr="6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963" y="4919663"/>
            <a:ext cx="1004887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6" name="Picture 40" descr="smr-logo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3"/>
          <a:stretch>
            <a:fillRect/>
          </a:stretch>
        </p:blipFill>
        <p:spPr bwMode="auto">
          <a:xfrm>
            <a:off x="819150" y="3554413"/>
            <a:ext cx="1008063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7" name="Obraz 6" descr="Obraz3.jpg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6" t="-4140" r="9018"/>
          <a:stretch>
            <a:fillRect/>
          </a:stretch>
        </p:blipFill>
        <p:spPr bwMode="auto">
          <a:xfrm>
            <a:off x="1789113" y="3590925"/>
            <a:ext cx="5762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8" name="Picture 42" descr="Kopia Obraz 006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3" y="3962400"/>
            <a:ext cx="1512887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9" name="Picture 43" descr="Obraz 001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988" y="3932238"/>
            <a:ext cx="1295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0" name="Picture 44" descr="Obraz4"/>
          <p:cNvPicPr>
            <a:picLocks noChangeAspect="1" noChangeArrowheads="1"/>
          </p:cNvPicPr>
          <p:nvPr/>
        </p:nvPicPr>
        <p:blipFill>
          <a:blip r:embed="rId39">
            <a:lum bright="6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941888"/>
            <a:ext cx="11811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1" name="Picture 45" descr="Obraz10"/>
          <p:cNvPicPr>
            <a:picLocks noChangeAspect="1" noChangeArrowheads="1"/>
          </p:cNvPicPr>
          <p:nvPr/>
        </p:nvPicPr>
        <p:blipFill>
          <a:blip r:embed="rId40">
            <a:lum bright="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5962650"/>
            <a:ext cx="210026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2" name="Picture 46" descr="Kopia 6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005263"/>
            <a:ext cx="2160587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03" name="Tytuł 1"/>
          <p:cNvSpPr txBox="1">
            <a:spLocks/>
          </p:cNvSpPr>
          <p:nvPr/>
        </p:nvSpPr>
        <p:spPr bwMode="auto">
          <a:xfrm>
            <a:off x="468313" y="-133350"/>
            <a:ext cx="82296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Przykłady produkcji dla branży motoryzacyjnej</a:t>
            </a:r>
          </a:p>
        </p:txBody>
      </p:sp>
      <p:sp>
        <p:nvSpPr>
          <p:cNvPr id="15404" name="pole tekstowe 42"/>
          <p:cNvSpPr txBox="1">
            <a:spLocks noChangeArrowheads="1"/>
          </p:cNvSpPr>
          <p:nvPr/>
        </p:nvSpPr>
        <p:spPr bwMode="auto">
          <a:xfrm>
            <a:off x="476250" y="508000"/>
            <a:ext cx="25923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pl-PL" altLang="pl-PL" sz="1800">
                <a:latin typeface="Arial" charset="0"/>
              </a:rPr>
              <a:t>Razem 120 produktów</a:t>
            </a:r>
          </a:p>
        </p:txBody>
      </p:sp>
      <p:sp>
        <p:nvSpPr>
          <p:cNvPr id="15405" name="Prostokąt 5"/>
          <p:cNvSpPr>
            <a:spLocks noChangeArrowheads="1"/>
          </p:cNvSpPr>
          <p:nvPr/>
        </p:nvSpPr>
        <p:spPr bwMode="auto">
          <a:xfrm>
            <a:off x="179388" y="908050"/>
            <a:ext cx="1357312" cy="901700"/>
          </a:xfrm>
          <a:prstGeom prst="rect">
            <a:avLst/>
          </a:prstGeom>
          <a:blipFill dpi="0" rotWithShape="0">
            <a:blip r:embed="rId42"/>
            <a:srcRect/>
            <a:stretch>
              <a:fillRect/>
            </a:stretch>
          </a:blipFill>
          <a:ln w="25400" algn="ctr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 typeface="Arial" charset="0"/>
              <a:buNone/>
            </a:pPr>
            <a:endParaRPr lang="pl-PL" altLang="pl-PL" sz="500">
              <a:latin typeface="Arial" charset="0"/>
            </a:endParaRPr>
          </a:p>
        </p:txBody>
      </p:sp>
      <p:pic>
        <p:nvPicPr>
          <p:cNvPr id="15407" name="Obraz 40" descr="yir.jpg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88" y="4659313"/>
            <a:ext cx="13589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27" y="5132388"/>
            <a:ext cx="902246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3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01" y="4240213"/>
            <a:ext cx="707132" cy="72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" descr="http://www.caraapacentre.ie/wp-content/uploads/2013/01/Hyundai-Logo.jpg"/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12" y="5680075"/>
            <a:ext cx="918076" cy="68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06" name="Obraz 9" descr="Obraz5.jpg"/>
          <p:cNvPicPr preferRelativeResize="0">
            <a:picLocks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6061075"/>
            <a:ext cx="722312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0000">
    <p:sndAc>
      <p:endSnd/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1908175" y="2276475"/>
            <a:ext cx="5327650" cy="3313113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500">
              <a:latin typeface="Arial" charset="0"/>
            </a:endParaRPr>
          </a:p>
        </p:txBody>
      </p:sp>
      <p:pic>
        <p:nvPicPr>
          <p:cNvPr id="16387" name="Picture 3" descr="chevrolet-aveo_seda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44" r="3308"/>
          <a:stretch>
            <a:fillRect/>
          </a:stretch>
        </p:blipFill>
        <p:spPr bwMode="auto">
          <a:xfrm>
            <a:off x="2051050" y="2420938"/>
            <a:ext cx="5040313" cy="304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388" name="Łącznik prosty ze strzałką 17"/>
          <p:cNvCxnSpPr>
            <a:cxnSpLocks noChangeShapeType="1"/>
          </p:cNvCxnSpPr>
          <p:nvPr/>
        </p:nvCxnSpPr>
        <p:spPr bwMode="auto">
          <a:xfrm flipH="1">
            <a:off x="6435725" y="2020888"/>
            <a:ext cx="1201738" cy="1447800"/>
          </a:xfrm>
          <a:prstGeom prst="straightConnector1">
            <a:avLst/>
          </a:prstGeom>
          <a:noFill/>
          <a:ln w="38100" algn="ctr">
            <a:solidFill>
              <a:srgbClr val="00CC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89" name="Łącznik prosty ze strzałką 35"/>
          <p:cNvCxnSpPr>
            <a:cxnSpLocks noChangeShapeType="1"/>
          </p:cNvCxnSpPr>
          <p:nvPr/>
        </p:nvCxnSpPr>
        <p:spPr bwMode="auto">
          <a:xfrm flipH="1">
            <a:off x="4572000" y="2239963"/>
            <a:ext cx="101600" cy="844550"/>
          </a:xfrm>
          <a:prstGeom prst="straightConnector1">
            <a:avLst/>
          </a:prstGeom>
          <a:noFill/>
          <a:ln w="38100" algn="ctr">
            <a:solidFill>
              <a:srgbClr val="00CC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90" name="Łącznik prosty ze strzałką 40"/>
          <p:cNvCxnSpPr>
            <a:cxnSpLocks noChangeShapeType="1"/>
          </p:cNvCxnSpPr>
          <p:nvPr/>
        </p:nvCxnSpPr>
        <p:spPr bwMode="auto">
          <a:xfrm flipH="1" flipV="1">
            <a:off x="6375400" y="3940175"/>
            <a:ext cx="1149350" cy="76200"/>
          </a:xfrm>
          <a:prstGeom prst="straightConnector1">
            <a:avLst/>
          </a:prstGeom>
          <a:noFill/>
          <a:ln w="38100" algn="ctr">
            <a:solidFill>
              <a:srgbClr val="00CC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91" name="Łącznik prosty ze strzałką 42"/>
          <p:cNvCxnSpPr>
            <a:cxnSpLocks noChangeShapeType="1"/>
          </p:cNvCxnSpPr>
          <p:nvPr/>
        </p:nvCxnSpPr>
        <p:spPr bwMode="auto">
          <a:xfrm flipH="1" flipV="1">
            <a:off x="5940425" y="3933825"/>
            <a:ext cx="1465263" cy="98425"/>
          </a:xfrm>
          <a:prstGeom prst="straightConnector1">
            <a:avLst/>
          </a:prstGeom>
          <a:noFill/>
          <a:ln w="38100" algn="ctr">
            <a:solidFill>
              <a:srgbClr val="00CC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92" name="Łącznik prosty ze strzałką 46"/>
          <p:cNvCxnSpPr>
            <a:cxnSpLocks noChangeShapeType="1"/>
          </p:cNvCxnSpPr>
          <p:nvPr/>
        </p:nvCxnSpPr>
        <p:spPr bwMode="auto">
          <a:xfrm flipV="1">
            <a:off x="1922463" y="3789363"/>
            <a:ext cx="3351212" cy="2197100"/>
          </a:xfrm>
          <a:prstGeom prst="straightConnector1">
            <a:avLst/>
          </a:prstGeom>
          <a:noFill/>
          <a:ln w="38100" algn="ctr">
            <a:solidFill>
              <a:srgbClr val="00CC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93" name="Łącznik prosty ze strzałką 52"/>
          <p:cNvCxnSpPr>
            <a:cxnSpLocks noChangeShapeType="1"/>
          </p:cNvCxnSpPr>
          <p:nvPr/>
        </p:nvCxnSpPr>
        <p:spPr bwMode="auto">
          <a:xfrm>
            <a:off x="1763713" y="2133600"/>
            <a:ext cx="2201862" cy="1071563"/>
          </a:xfrm>
          <a:prstGeom prst="straightConnector1">
            <a:avLst/>
          </a:prstGeom>
          <a:noFill/>
          <a:ln w="38100" algn="ctr">
            <a:solidFill>
              <a:srgbClr val="00CC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94" name="Łącznik prosty ze strzałką 55"/>
          <p:cNvCxnSpPr>
            <a:cxnSpLocks noChangeShapeType="1"/>
          </p:cNvCxnSpPr>
          <p:nvPr/>
        </p:nvCxnSpPr>
        <p:spPr bwMode="auto">
          <a:xfrm flipH="1" flipV="1">
            <a:off x="5991225" y="4284663"/>
            <a:ext cx="1504950" cy="1376362"/>
          </a:xfrm>
          <a:prstGeom prst="straightConnector1">
            <a:avLst/>
          </a:prstGeom>
          <a:noFill/>
          <a:ln w="38100" algn="ctr">
            <a:solidFill>
              <a:srgbClr val="00CC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95" name="Łącznik prosty ze strzałką 59"/>
          <p:cNvCxnSpPr>
            <a:cxnSpLocks noChangeShapeType="1"/>
          </p:cNvCxnSpPr>
          <p:nvPr/>
        </p:nvCxnSpPr>
        <p:spPr bwMode="auto">
          <a:xfrm flipV="1">
            <a:off x="1763713" y="3500438"/>
            <a:ext cx="2687637" cy="1011237"/>
          </a:xfrm>
          <a:prstGeom prst="straightConnector1">
            <a:avLst/>
          </a:prstGeom>
          <a:noFill/>
          <a:ln w="38100" algn="ctr">
            <a:solidFill>
              <a:srgbClr val="00CC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396" name="Rectangle 19"/>
          <p:cNvSpPr>
            <a:spLocks noChangeArrowheads="1"/>
          </p:cNvSpPr>
          <p:nvPr/>
        </p:nvSpPr>
        <p:spPr bwMode="auto">
          <a:xfrm>
            <a:off x="2627313" y="5516563"/>
            <a:ext cx="374491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pl-PL" sz="2400" b="1">
                <a:latin typeface="Constantia" pitchFamily="18" charset="0"/>
              </a:rPr>
              <a:t>CHEVROLET AVEO</a:t>
            </a:r>
            <a:r>
              <a:rPr lang="en-US" altLang="pl-PL" sz="2400" b="1" i="1">
                <a:latin typeface="Constantia" pitchFamily="18" charset="0"/>
              </a:rPr>
              <a:t/>
            </a:r>
            <a:br>
              <a:rPr lang="en-US" altLang="pl-PL" sz="2400" b="1" i="1">
                <a:latin typeface="Constantia" pitchFamily="18" charset="0"/>
              </a:rPr>
            </a:br>
            <a:r>
              <a:rPr lang="pl-PL" altLang="pl-PL" sz="2000">
                <a:latin typeface="Arial" charset="0"/>
              </a:rPr>
              <a:t>Razem </a:t>
            </a:r>
            <a:r>
              <a:rPr lang="en-US" altLang="pl-PL" sz="2000">
                <a:latin typeface="Arial" charset="0"/>
              </a:rPr>
              <a:t>130 </a:t>
            </a:r>
            <a:r>
              <a:rPr lang="pl-PL" altLang="pl-PL" sz="2000">
                <a:latin typeface="Arial" charset="0"/>
              </a:rPr>
              <a:t>detali</a:t>
            </a:r>
            <a:endParaRPr lang="en-US" altLang="pl-PL" sz="2000">
              <a:latin typeface="Arial" charset="0"/>
            </a:endParaRPr>
          </a:p>
        </p:txBody>
      </p:sp>
      <p:pic>
        <p:nvPicPr>
          <p:cNvPr id="16397" name="Picture 20" descr="Obraz2"/>
          <p:cNvPicPr>
            <a:picLocks noChangeAspect="1" noChangeArrowheads="1"/>
          </p:cNvPicPr>
          <p:nvPr/>
        </p:nvPicPr>
        <p:blipFill>
          <a:blip r:embed="rId3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5" t="5652" r="2832" b="3957"/>
          <a:stretch>
            <a:fillRect/>
          </a:stretch>
        </p:blipFill>
        <p:spPr bwMode="auto">
          <a:xfrm>
            <a:off x="2049463" y="1052513"/>
            <a:ext cx="1657350" cy="1152525"/>
          </a:xfrm>
          <a:prstGeom prst="rect">
            <a:avLst/>
          </a:prstGeom>
          <a:noFill/>
          <a:ln w="28575">
            <a:solidFill>
              <a:srgbClr val="00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8" name="Picture 21" descr="Obraz4"/>
          <p:cNvPicPr>
            <a:picLocks noChangeAspect="1" noChangeArrowheads="1"/>
          </p:cNvPicPr>
          <p:nvPr/>
        </p:nvPicPr>
        <p:blipFill>
          <a:blip r:embed="rId4">
            <a:lum bright="6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3" t="5730" r="4416" b="11458"/>
          <a:stretch>
            <a:fillRect/>
          </a:stretch>
        </p:blipFill>
        <p:spPr bwMode="auto">
          <a:xfrm>
            <a:off x="7885113" y="2133600"/>
            <a:ext cx="1179512" cy="676275"/>
          </a:xfrm>
          <a:prstGeom prst="rect">
            <a:avLst/>
          </a:prstGeom>
          <a:noFill/>
          <a:ln w="28575">
            <a:solidFill>
              <a:srgbClr val="00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9" name="Picture 22" descr="Obraz6"/>
          <p:cNvPicPr>
            <a:picLocks noChangeAspect="1" noChangeArrowheads="1"/>
          </p:cNvPicPr>
          <p:nvPr/>
        </p:nvPicPr>
        <p:blipFill>
          <a:blip r:embed="rId5">
            <a:lum bright="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" t="6926" r="3375" b="6926"/>
          <a:stretch>
            <a:fillRect/>
          </a:stretch>
        </p:blipFill>
        <p:spPr bwMode="auto">
          <a:xfrm>
            <a:off x="6661150" y="5591175"/>
            <a:ext cx="1581150" cy="850900"/>
          </a:xfrm>
          <a:prstGeom prst="rect">
            <a:avLst/>
          </a:prstGeom>
          <a:noFill/>
          <a:ln w="28575">
            <a:solidFill>
              <a:srgbClr val="00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0" name="Picture 23" descr="Obraz7"/>
          <p:cNvPicPr>
            <a:picLocks noChangeAspect="1" noChangeArrowheads="1"/>
          </p:cNvPicPr>
          <p:nvPr/>
        </p:nvPicPr>
        <p:blipFill>
          <a:blip r:embed="rId6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" t="8977" r="3513" b="7559"/>
          <a:stretch>
            <a:fillRect/>
          </a:stretch>
        </p:blipFill>
        <p:spPr bwMode="auto">
          <a:xfrm>
            <a:off x="250825" y="4510088"/>
            <a:ext cx="1525588" cy="636587"/>
          </a:xfrm>
          <a:prstGeom prst="rect">
            <a:avLst/>
          </a:prstGeom>
          <a:noFill/>
          <a:ln w="28575">
            <a:solidFill>
              <a:srgbClr val="00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1" name="Picture 24" descr="Obraz9"/>
          <p:cNvPicPr>
            <a:picLocks noChangeAspect="1" noChangeArrowheads="1"/>
          </p:cNvPicPr>
          <p:nvPr/>
        </p:nvPicPr>
        <p:blipFill>
          <a:blip r:embed="rId7">
            <a:lum bright="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" t="4021" r="4543" b="4021"/>
          <a:stretch>
            <a:fillRect/>
          </a:stretch>
        </p:blipFill>
        <p:spPr bwMode="auto">
          <a:xfrm>
            <a:off x="7524750" y="3357563"/>
            <a:ext cx="1530350" cy="1317625"/>
          </a:xfrm>
          <a:prstGeom prst="rect">
            <a:avLst/>
          </a:prstGeom>
          <a:noFill/>
          <a:ln w="28575">
            <a:solidFill>
              <a:srgbClr val="00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2" name="Picture 25" descr="Obraz11"/>
          <p:cNvPicPr>
            <a:picLocks noChangeAspect="1" noChangeArrowheads="1"/>
          </p:cNvPicPr>
          <p:nvPr/>
        </p:nvPicPr>
        <p:blipFill>
          <a:blip r:embed="rId8">
            <a:lum bright="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6" t="5107" r="5696" b="5746"/>
          <a:stretch>
            <a:fillRect/>
          </a:stretch>
        </p:blipFill>
        <p:spPr bwMode="auto">
          <a:xfrm>
            <a:off x="4141788" y="1198563"/>
            <a:ext cx="1063625" cy="1027112"/>
          </a:xfrm>
          <a:prstGeom prst="rect">
            <a:avLst/>
          </a:prstGeom>
          <a:noFill/>
          <a:ln w="28575">
            <a:solidFill>
              <a:srgbClr val="00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3" name="Picture 26" descr="Obraz10"/>
          <p:cNvPicPr>
            <a:picLocks noChangeAspect="1" noChangeArrowheads="1"/>
          </p:cNvPicPr>
          <p:nvPr/>
        </p:nvPicPr>
        <p:blipFill>
          <a:blip r:embed="rId9">
            <a:lum bright="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" t="5826" r="2325" b="4767"/>
          <a:stretch>
            <a:fillRect/>
          </a:stretch>
        </p:blipFill>
        <p:spPr bwMode="auto">
          <a:xfrm>
            <a:off x="6659563" y="1127125"/>
            <a:ext cx="1955800" cy="893763"/>
          </a:xfrm>
          <a:prstGeom prst="rect">
            <a:avLst/>
          </a:prstGeom>
          <a:noFill/>
          <a:ln w="28575">
            <a:solidFill>
              <a:srgbClr val="00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4" name="Picture 28" descr="Obraz1"/>
          <p:cNvPicPr>
            <a:picLocks noChangeAspect="1" noChangeArrowheads="1"/>
          </p:cNvPicPr>
          <p:nvPr/>
        </p:nvPicPr>
        <p:blipFill>
          <a:blip r:embed="rId10">
            <a:lum bright="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7030" r="3072" b="8437"/>
          <a:stretch>
            <a:fillRect/>
          </a:stretch>
        </p:blipFill>
        <p:spPr bwMode="auto">
          <a:xfrm>
            <a:off x="325438" y="1771650"/>
            <a:ext cx="1409700" cy="866775"/>
          </a:xfrm>
          <a:prstGeom prst="rect">
            <a:avLst/>
          </a:prstGeom>
          <a:noFill/>
          <a:ln w="28575">
            <a:solidFill>
              <a:srgbClr val="00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5" name="Picture 30" descr="Obraz3"/>
          <p:cNvPicPr>
            <a:picLocks noChangeAspect="1" noChangeArrowheads="1"/>
          </p:cNvPicPr>
          <p:nvPr/>
        </p:nvPicPr>
        <p:blipFill>
          <a:blip r:embed="rId11">
            <a:lum bright="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429000"/>
            <a:ext cx="1174750" cy="717550"/>
          </a:xfrm>
          <a:prstGeom prst="rect">
            <a:avLst/>
          </a:prstGeom>
          <a:noFill/>
          <a:ln w="28575">
            <a:solidFill>
              <a:srgbClr val="00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406" name="Łącznik prosty ze strzałką 52"/>
          <p:cNvCxnSpPr>
            <a:cxnSpLocks noChangeShapeType="1"/>
          </p:cNvCxnSpPr>
          <p:nvPr/>
        </p:nvCxnSpPr>
        <p:spPr bwMode="auto">
          <a:xfrm flipV="1">
            <a:off x="1512888" y="2708275"/>
            <a:ext cx="1350962" cy="1079500"/>
          </a:xfrm>
          <a:prstGeom prst="straightConnector1">
            <a:avLst/>
          </a:prstGeom>
          <a:noFill/>
          <a:ln w="38100" algn="ctr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407" name="Łącznik prosty ze strzałką 52"/>
          <p:cNvCxnSpPr>
            <a:cxnSpLocks noChangeShapeType="1"/>
          </p:cNvCxnSpPr>
          <p:nvPr/>
        </p:nvCxnSpPr>
        <p:spPr bwMode="auto">
          <a:xfrm>
            <a:off x="2879725" y="2205038"/>
            <a:ext cx="738188" cy="820737"/>
          </a:xfrm>
          <a:prstGeom prst="straightConnector1">
            <a:avLst/>
          </a:prstGeom>
          <a:noFill/>
          <a:ln w="38100" algn="ctr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6408" name="Picture 34" descr="Obraz8"/>
          <p:cNvPicPr>
            <a:picLocks noChangeAspect="1" noChangeArrowheads="1"/>
          </p:cNvPicPr>
          <p:nvPr/>
        </p:nvPicPr>
        <p:blipFill>
          <a:blip r:embed="rId12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8" t="5232" r="11902" b="5116"/>
          <a:stretch>
            <a:fillRect/>
          </a:stretch>
        </p:blipFill>
        <p:spPr bwMode="auto">
          <a:xfrm>
            <a:off x="468313" y="5373688"/>
            <a:ext cx="144145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410" name="Łącznik prosty ze strzałką 52"/>
          <p:cNvCxnSpPr>
            <a:cxnSpLocks noChangeShapeType="1"/>
          </p:cNvCxnSpPr>
          <p:nvPr/>
        </p:nvCxnSpPr>
        <p:spPr bwMode="auto">
          <a:xfrm flipV="1">
            <a:off x="7019925" y="2420938"/>
            <a:ext cx="812800" cy="392112"/>
          </a:xfrm>
          <a:prstGeom prst="straightConnector1">
            <a:avLst/>
          </a:prstGeom>
          <a:noFill/>
          <a:ln w="38100" algn="ctr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6411" name="Picture 38" descr="Obraz5"/>
          <p:cNvPicPr>
            <a:picLocks noChangeAspect="1" noChangeArrowheads="1"/>
          </p:cNvPicPr>
          <p:nvPr/>
        </p:nvPicPr>
        <p:blipFill>
          <a:blip r:embed="rId13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" t="5368" r="4172" b="6607"/>
          <a:stretch>
            <a:fillRect/>
          </a:stretch>
        </p:blipFill>
        <p:spPr bwMode="auto">
          <a:xfrm>
            <a:off x="7956550" y="5083175"/>
            <a:ext cx="1022350" cy="768350"/>
          </a:xfrm>
          <a:prstGeom prst="rect">
            <a:avLst/>
          </a:prstGeom>
          <a:noFill/>
          <a:ln w="28575">
            <a:solidFill>
              <a:srgbClr val="00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12" name="Picture 39" descr="gm_to_close_windso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725" y="188913"/>
            <a:ext cx="79057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13" name="Text Box 40"/>
          <p:cNvSpPr txBox="1">
            <a:spLocks noChangeArrowheads="1"/>
          </p:cNvSpPr>
          <p:nvPr/>
        </p:nvSpPr>
        <p:spPr bwMode="auto">
          <a:xfrm>
            <a:off x="6985000" y="268288"/>
            <a:ext cx="21939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l-PL" altLang="pl-PL" sz="1400" b="1" i="1">
                <a:solidFill>
                  <a:schemeClr val="tx2"/>
                </a:solidFill>
                <a:latin typeface="Constantia" pitchFamily="18" charset="0"/>
              </a:rPr>
              <a:t>GM Daewoo Auto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l-PL" altLang="pl-PL" sz="1400" b="1" i="1">
                <a:solidFill>
                  <a:schemeClr val="tx2"/>
                </a:solidFill>
                <a:latin typeface="Constantia" pitchFamily="18" charset="0"/>
              </a:rPr>
              <a:t>&amp; Technology</a:t>
            </a:r>
          </a:p>
        </p:txBody>
      </p:sp>
      <p:sp>
        <p:nvSpPr>
          <p:cNvPr id="16414" name="Rectangle 28"/>
          <p:cNvSpPr>
            <a:spLocks noChangeArrowheads="1"/>
          </p:cNvSpPr>
          <p:nvPr/>
        </p:nvSpPr>
        <p:spPr bwMode="auto">
          <a:xfrm>
            <a:off x="250825" y="404813"/>
            <a:ext cx="822960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Największy uruchomiony</a:t>
            </a:r>
            <a:r>
              <a:rPr lang="pl-PL" altLang="pl-PL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pl-PL" altLang="pl-PL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projekt</a:t>
            </a:r>
          </a:p>
        </p:txBody>
      </p:sp>
      <p:pic>
        <p:nvPicPr>
          <p:cNvPr id="16415" name="Picture 34" descr="Obraz8"/>
          <p:cNvPicPr>
            <a:picLocks noChangeAspect="1" noChangeArrowheads="1"/>
          </p:cNvPicPr>
          <p:nvPr/>
        </p:nvPicPr>
        <p:blipFill>
          <a:blip r:embed="rId12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8" t="5232" r="11902" b="5116"/>
          <a:stretch>
            <a:fillRect/>
          </a:stretch>
        </p:blipFill>
        <p:spPr bwMode="auto">
          <a:xfrm>
            <a:off x="468313" y="5373688"/>
            <a:ext cx="144145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6" name="Picture 34" descr="Obraz8"/>
          <p:cNvPicPr>
            <a:picLocks noChangeAspect="1" noChangeArrowheads="1"/>
          </p:cNvPicPr>
          <p:nvPr/>
        </p:nvPicPr>
        <p:blipFill>
          <a:blip r:embed="rId12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4" t="5273" r="11998" b="5009"/>
          <a:stretch>
            <a:fillRect/>
          </a:stretch>
        </p:blipFill>
        <p:spPr bwMode="auto">
          <a:xfrm>
            <a:off x="469900" y="5373688"/>
            <a:ext cx="1438275" cy="1225550"/>
          </a:xfrm>
          <a:prstGeom prst="rect">
            <a:avLst/>
          </a:prstGeom>
          <a:noFill/>
          <a:ln w="28575">
            <a:solidFill>
              <a:srgbClr val="00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050" y="6488546"/>
            <a:ext cx="2520950" cy="319087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30000">
    <p:sndAc>
      <p:endSnd/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6" descr="fiat_indek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16044" y="1943156"/>
            <a:ext cx="850181" cy="951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ytuł 5"/>
          <p:cNvSpPr>
            <a:spLocks noGrp="1"/>
          </p:cNvSpPr>
          <p:nvPr>
            <p:ph type="title" idx="4294967295"/>
          </p:nvPr>
        </p:nvSpPr>
        <p:spPr>
          <a:xfrm>
            <a:off x="114603" y="45832"/>
            <a:ext cx="8857108" cy="791493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Inne uruchomienia</a:t>
            </a:r>
          </a:p>
        </p:txBody>
      </p:sp>
      <p:sp>
        <p:nvSpPr>
          <p:cNvPr id="11" name="Tytuł 5"/>
          <p:cNvSpPr txBox="1">
            <a:spLocks/>
          </p:cNvSpPr>
          <p:nvPr/>
        </p:nvSpPr>
        <p:spPr bwMode="auto">
          <a:xfrm>
            <a:off x="-775" y="837325"/>
            <a:ext cx="8836730" cy="853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 algn="l" eaLnBrk="1" hangingPunct="1">
              <a:buFont typeface="Wingdings" panose="05000000000000000000" pitchFamily="2" charset="2"/>
              <a:buChar char="ü"/>
              <a:defRPr/>
            </a:pPr>
            <a:r>
              <a:rPr lang="pl-PL" sz="2000" b="1" dirty="0" smtClean="0">
                <a:latin typeface="Arial" charset="0"/>
                <a:cs typeface="Arial" charset="0"/>
              </a:rPr>
              <a:t>Wspornik lusterka do modelu Opel Astra 4 (3 HB &amp; </a:t>
            </a:r>
            <a:r>
              <a:rPr lang="pl-PL" sz="2000" b="1" dirty="0" err="1" smtClean="0">
                <a:latin typeface="Arial" charset="0"/>
                <a:cs typeface="Arial" charset="0"/>
              </a:rPr>
              <a:t>Cabrio</a:t>
            </a:r>
            <a:r>
              <a:rPr lang="pl-PL" sz="2000" b="1" dirty="0" smtClean="0"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3" name="Prostokąt 2"/>
          <p:cNvSpPr/>
          <p:nvPr/>
        </p:nvSpPr>
        <p:spPr>
          <a:xfrm>
            <a:off x="-775" y="2983764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altLang="pl-PL" sz="2000" b="1" dirty="0"/>
              <a:t>L</a:t>
            </a:r>
            <a:r>
              <a:rPr lang="pl-PL" altLang="pl-PL" sz="2000" b="1" dirty="0" smtClean="0"/>
              <a:t>usterko </a:t>
            </a:r>
            <a:r>
              <a:rPr lang="pl-PL" altLang="pl-PL" sz="2000" b="1" dirty="0"/>
              <a:t>zewnętrzne </a:t>
            </a:r>
            <a:r>
              <a:rPr lang="pl-PL" altLang="pl-PL" sz="2000" b="1" dirty="0" smtClean="0"/>
              <a:t>do modelu Daewoo </a:t>
            </a:r>
            <a:r>
              <a:rPr lang="pl-PL" altLang="pl-PL" sz="2000" b="1" dirty="0" err="1" smtClean="0"/>
              <a:t>Lanos</a:t>
            </a:r>
            <a:r>
              <a:rPr lang="pl-PL" altLang="pl-PL" sz="2000" b="1" dirty="0" smtClean="0"/>
              <a:t> oraz VIDA</a:t>
            </a:r>
            <a:endParaRPr lang="pl-PL" b="1" dirty="0"/>
          </a:p>
        </p:txBody>
      </p:sp>
      <p:pic>
        <p:nvPicPr>
          <p:cNvPr id="19" name="Picture 4" descr="https://encrypted-tbn0.gstatic.com/images?q=tbn:ANd9GcSCEGB2HoWw8_E_lbDEjMRB58O9ufLrWXo0HL7RS2BS1YEt1BZ9q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389" y="886356"/>
            <a:ext cx="878205" cy="75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braz 10" descr="Obraz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032" y="3401061"/>
            <a:ext cx="1309330" cy="620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Prostokąt 20"/>
          <p:cNvSpPr/>
          <p:nvPr/>
        </p:nvSpPr>
        <p:spPr>
          <a:xfrm>
            <a:off x="0" y="184099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altLang="pl-PL" sz="2000" b="1" dirty="0" smtClean="0"/>
              <a:t>Wtrysk i lakierowanie nakładek, profili, stóp do modeli: </a:t>
            </a:r>
            <a:br>
              <a:rPr lang="pl-PL" altLang="pl-PL" sz="2000" b="1" dirty="0" smtClean="0"/>
            </a:br>
            <a:r>
              <a:rPr lang="pl-PL" altLang="pl-PL" sz="2000" b="1" dirty="0" smtClean="0"/>
              <a:t>Ford, Dacia, </a:t>
            </a:r>
            <a:r>
              <a:rPr lang="pl-PL" altLang="pl-PL" sz="2000" b="1" dirty="0"/>
              <a:t>Suzuki, Fiat</a:t>
            </a:r>
            <a:endParaRPr lang="pl-PL" b="1" dirty="0"/>
          </a:p>
        </p:txBody>
      </p:sp>
      <p:pic>
        <p:nvPicPr>
          <p:cNvPr id="22" name="Picture 30" descr="indek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92909" y="2177396"/>
            <a:ext cx="84137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83" descr="dacia_log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91646" y="2298158"/>
            <a:ext cx="57467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8" descr="ANd9GcTB4rsOtCkcMoesldSGfJgkJuLK_WezCDEHC3tEYeKv9iWHnvUrXg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45160" y="2418808"/>
            <a:ext cx="1103312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4" descr="indek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5" b="16875"/>
          <a:stretch>
            <a:fillRect/>
          </a:stretch>
        </p:blipFill>
        <p:spPr bwMode="auto">
          <a:xfrm>
            <a:off x="7577982" y="3327764"/>
            <a:ext cx="118824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Prostokąt 29"/>
          <p:cNvSpPr/>
          <p:nvPr/>
        </p:nvSpPr>
        <p:spPr>
          <a:xfrm>
            <a:off x="17481" y="4130378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altLang="pl-PL" sz="2000" b="1" dirty="0" smtClean="0"/>
              <a:t>Wtrysk, lakierowanie i montaż elementów do projektów: </a:t>
            </a:r>
            <a:br>
              <a:rPr lang="pl-PL" altLang="pl-PL" sz="2000" b="1" dirty="0" smtClean="0"/>
            </a:br>
            <a:r>
              <a:rPr lang="pl-PL" altLang="pl-PL" sz="2000" b="1" dirty="0" smtClean="0"/>
              <a:t>KIA YN, Facia Panel, </a:t>
            </a:r>
            <a:r>
              <a:rPr lang="pl-PL" altLang="pl-PL" sz="2000" b="1" dirty="0" err="1" smtClean="0"/>
              <a:t>Hundai</a:t>
            </a:r>
            <a:r>
              <a:rPr lang="pl-PL" altLang="pl-PL" sz="2000" b="1" dirty="0" smtClean="0"/>
              <a:t> Panel </a:t>
            </a:r>
            <a:r>
              <a:rPr lang="pl-PL" altLang="pl-PL" sz="2000" b="1" dirty="0" err="1" smtClean="0"/>
              <a:t>GDe</a:t>
            </a:r>
            <a:endParaRPr lang="pl-PL" b="1" dirty="0"/>
          </a:p>
        </p:txBody>
      </p:sp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130" y="4512675"/>
            <a:ext cx="1194095" cy="708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646" y="4665501"/>
            <a:ext cx="1108170" cy="567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Prostokąt 32"/>
          <p:cNvSpPr/>
          <p:nvPr/>
        </p:nvSpPr>
        <p:spPr>
          <a:xfrm>
            <a:off x="19085" y="5399059"/>
            <a:ext cx="91440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altLang="pl-PL" sz="2000" b="1" dirty="0" smtClean="0"/>
              <a:t>Wtrysk i lakierowanie 6 elementów do projektu Volkswagen i Suzuki </a:t>
            </a:r>
            <a:br>
              <a:rPr lang="pl-PL" altLang="pl-PL" sz="2000" b="1" dirty="0" smtClean="0"/>
            </a:br>
            <a:endParaRPr lang="pl-PL" b="1" dirty="0"/>
          </a:p>
        </p:txBody>
      </p:sp>
      <p:pic>
        <p:nvPicPr>
          <p:cNvPr id="35" name="Picture 1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572" y="5982169"/>
            <a:ext cx="615674" cy="603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0" descr="indek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21935" y="5876113"/>
            <a:ext cx="84137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0">
    <p:sndAc>
      <p:endSnd/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94" y="2524167"/>
            <a:ext cx="148590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ytuł 5"/>
          <p:cNvSpPr txBox="1">
            <a:spLocks/>
          </p:cNvSpPr>
          <p:nvPr/>
        </p:nvSpPr>
        <p:spPr bwMode="auto">
          <a:xfrm>
            <a:off x="-775" y="837325"/>
            <a:ext cx="8836730" cy="853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 algn="l" eaLnBrk="1" hangingPunct="1">
              <a:buFont typeface="Wingdings" panose="05000000000000000000" pitchFamily="2" charset="2"/>
              <a:buChar char="ü"/>
              <a:defRPr/>
            </a:pPr>
            <a:r>
              <a:rPr lang="pl-PL" sz="2000" b="1" dirty="0" smtClean="0">
                <a:latin typeface="Arial" charset="0"/>
                <a:cs typeface="Arial" charset="0"/>
              </a:rPr>
              <a:t>Wiadro, taca z IML, projekt Helsinki</a:t>
            </a:r>
          </a:p>
        </p:txBody>
      </p:sp>
      <p:sp>
        <p:nvSpPr>
          <p:cNvPr id="3" name="Prostokąt 2"/>
          <p:cNvSpPr/>
          <p:nvPr/>
        </p:nvSpPr>
        <p:spPr>
          <a:xfrm>
            <a:off x="0" y="2286048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altLang="pl-PL" sz="2000" b="1" dirty="0" smtClean="0"/>
              <a:t>Elementy lakierowane</a:t>
            </a:r>
            <a:endParaRPr lang="pl-PL" b="1" dirty="0"/>
          </a:p>
        </p:txBody>
      </p:sp>
      <p:sp>
        <p:nvSpPr>
          <p:cNvPr id="21" name="Prostokąt 20"/>
          <p:cNvSpPr/>
          <p:nvPr/>
        </p:nvSpPr>
        <p:spPr>
          <a:xfrm>
            <a:off x="-24507" y="342177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altLang="pl-PL" sz="2000" b="1" dirty="0" smtClean="0"/>
              <a:t>Podkładka </a:t>
            </a:r>
            <a:r>
              <a:rPr lang="pl-PL" altLang="pl-PL" sz="2000" b="1" dirty="0" err="1" smtClean="0"/>
              <a:t>Strong</a:t>
            </a:r>
            <a:endParaRPr lang="pl-PL" b="1" dirty="0"/>
          </a:p>
        </p:txBody>
      </p:sp>
      <p:pic>
        <p:nvPicPr>
          <p:cNvPr id="29" name="Obraz 11" descr="Obraz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3302"/>
            <a:ext cx="17033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" descr="C:\Users\Sekretariat\Desktop\P60304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246" y="1527475"/>
            <a:ext cx="925982" cy="758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541" y="1503410"/>
            <a:ext cx="1044215" cy="78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 descr="C:\Users\Sekretariat\Desktop\wiadro\P604036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646" y="1503410"/>
            <a:ext cx="1043168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62" y="3898862"/>
            <a:ext cx="165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Prostokąt 34"/>
          <p:cNvSpPr/>
          <p:nvPr/>
        </p:nvSpPr>
        <p:spPr>
          <a:xfrm>
            <a:off x="0" y="4573505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altLang="pl-PL" sz="2000" b="1" dirty="0" smtClean="0"/>
              <a:t>L-</a:t>
            </a:r>
            <a:r>
              <a:rPr lang="pl-PL" altLang="pl-PL" sz="2000" b="1" dirty="0" err="1" smtClean="0"/>
              <a:t>Boxx</a:t>
            </a:r>
            <a:r>
              <a:rPr lang="pl-PL" altLang="pl-PL" sz="2000" b="1" dirty="0" smtClean="0"/>
              <a:t> MINI</a:t>
            </a:r>
            <a:endParaRPr lang="pl-PL" b="1" dirty="0"/>
          </a:p>
        </p:txBody>
      </p:sp>
      <p:pic>
        <p:nvPicPr>
          <p:cNvPr id="36" name="Grafik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1149">
            <a:off x="3991253" y="4724000"/>
            <a:ext cx="22733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253" y="5148325"/>
            <a:ext cx="2741612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328" y="5934139"/>
            <a:ext cx="18351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 descr="http://www.sortimo.co.uk/uploads/media/header_bssystems_en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87" y="5650354"/>
            <a:ext cx="3024351" cy="101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179" y="5211760"/>
            <a:ext cx="1158530" cy="33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ytuł 5"/>
          <p:cNvSpPr txBox="1">
            <a:spLocks/>
          </p:cNvSpPr>
          <p:nvPr/>
        </p:nvSpPr>
        <p:spPr bwMode="auto">
          <a:xfrm>
            <a:off x="114603" y="45832"/>
            <a:ext cx="8857108" cy="791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FontTx/>
              <a:defRPr/>
            </a:pPr>
            <a:r>
              <a:rPr lang="pl-PL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Inne uruchomienia</a:t>
            </a:r>
            <a:endParaRPr lang="pl-PL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87996"/>
      </p:ext>
    </p:extLst>
  </p:cSld>
  <p:clrMapOvr>
    <a:masterClrMapping/>
  </p:clrMapOvr>
  <p:transition advTm="30000">
    <p:sndAc>
      <p:endSnd/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rafik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1149">
            <a:off x="7363190" y="5833649"/>
            <a:ext cx="1716550" cy="920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38" descr="Kopia kosz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310" y="3602348"/>
            <a:ext cx="1827213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9" descr="czesci-zamienne-do-ekspresu-philips-senseo-hd7820-i-nie-tylko-gdyn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748" y="955351"/>
            <a:ext cx="14065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35" descr="198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608" y="3446413"/>
            <a:ext cx="1439862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25" descr="584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173" y="2314583"/>
            <a:ext cx="1081088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22" descr="New look24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1316507"/>
            <a:ext cx="1296988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16" descr="88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3" r="15233"/>
          <a:stretch>
            <a:fillRect/>
          </a:stretch>
        </p:blipFill>
        <p:spPr bwMode="auto">
          <a:xfrm>
            <a:off x="5500687" y="1044250"/>
            <a:ext cx="822325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25" descr="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158" y="3826487"/>
            <a:ext cx="1655762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27" descr="238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916" y="3159594"/>
            <a:ext cx="1009650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29" descr="9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387" y="1829269"/>
            <a:ext cx="523875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31" descr="8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533" y="5017897"/>
            <a:ext cx="2087562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39" descr="492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462" y="4710340"/>
            <a:ext cx="1873250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30" descr="285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5592742"/>
            <a:ext cx="1511300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26" descr="384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766" y="5671500"/>
            <a:ext cx="1282946" cy="884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5" name="Picture 33" descr="kubelek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254" y="3448000"/>
            <a:ext cx="11493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6" name="Picture 32" descr="kubełek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853" y="3943025"/>
            <a:ext cx="81597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Prostokąt 29"/>
          <p:cNvSpPr/>
          <p:nvPr/>
        </p:nvSpPr>
        <p:spPr>
          <a:xfrm>
            <a:off x="539750" y="908050"/>
            <a:ext cx="1693863" cy="568801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20503" name="Obraz 37" descr="Obraz1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835" y="3196432"/>
            <a:ext cx="662533" cy="59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4" name="Obraz 38" descr="Obraz2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061" y="2212889"/>
            <a:ext cx="167005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5" name="Obraz 39" descr="Obraz3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045" y="2371567"/>
            <a:ext cx="1493837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7" name="Obraz 4" descr="iml2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150" y="1243021"/>
            <a:ext cx="1150937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8" name="Picture 9" descr="Kopia 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393" y="2076400"/>
            <a:ext cx="1401762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0" name="Picture 17" descr="40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3" r="15233"/>
          <a:stretch>
            <a:fillRect/>
          </a:stretch>
        </p:blipFill>
        <p:spPr bwMode="auto">
          <a:xfrm>
            <a:off x="7908924" y="679906"/>
            <a:ext cx="1235075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1" name="Tytuł 1"/>
          <p:cNvSpPr>
            <a:spLocks/>
          </p:cNvSpPr>
          <p:nvPr/>
        </p:nvSpPr>
        <p:spPr bwMode="auto">
          <a:xfrm>
            <a:off x="-206852" y="-105101"/>
            <a:ext cx="9093201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Przykłady produkcji dla branży </a:t>
            </a:r>
            <a:r>
              <a:rPr lang="pl-PL" alt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AGD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 projektów technicznych</a:t>
            </a:r>
            <a:endParaRPr lang="pl-PL" alt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0513" name="Picture 35" descr="SPRINGFIELD, CLOTHES PEG BASKET W/24 PEGS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873" y="706790"/>
            <a:ext cx="540018" cy="832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4" name="Picture 37" descr="RECTANGULAR LAUNDRY BASKET MEDIUM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445" y="3794268"/>
            <a:ext cx="1318555" cy="1711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Obraz 15" descr="Obraz8.jpg"/>
          <p:cNvPicPr preferRelativeResize="0">
            <a:picLocks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069" y="1318888"/>
            <a:ext cx="866775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Obraz 11" descr="Obraz9.jp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80" y="1090621"/>
            <a:ext cx="1368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Obraz 17" descr="Obraz6.jpg"/>
          <p:cNvPicPr preferRelativeResize="0">
            <a:picLocks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93" y="4727854"/>
            <a:ext cx="72072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7" descr="indeks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29" y="2534664"/>
            <a:ext cx="14224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2" descr="mainlogo_full_pl_pl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2" y="3079266"/>
            <a:ext cx="12954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" y="5456141"/>
            <a:ext cx="1554083" cy="43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16" y="3625380"/>
            <a:ext cx="1158530" cy="33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" y="4182256"/>
            <a:ext cx="165735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548" y="5430051"/>
            <a:ext cx="1453169" cy="68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0000">
    <p:sndAc>
      <p:endSnd/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pPr eaLnBrk="1" hangingPunct="1"/>
            <a:r>
              <a:rPr lang="pl-PL" altLang="pl-P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O firmie</a:t>
            </a:r>
          </a:p>
        </p:txBody>
      </p:sp>
      <p:sp>
        <p:nvSpPr>
          <p:cNvPr id="4099" name="Rectangle 3"/>
          <p:cNvSpPr>
            <a:spLocks noGrp="1"/>
          </p:cNvSpPr>
          <p:nvPr>
            <p:ph type="body" idx="1"/>
          </p:nvPr>
        </p:nvSpPr>
        <p:spPr>
          <a:xfrm>
            <a:off x="250824" y="4168707"/>
            <a:ext cx="4716464" cy="2089150"/>
          </a:xfrm>
          <a:noFill/>
          <a:ln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altLang="pl-PL" sz="1600" b="1" dirty="0" smtClean="0">
                <a:latin typeface="Arial" charset="0"/>
              </a:rPr>
              <a:t>Misja firmy</a:t>
            </a:r>
          </a:p>
          <a:p>
            <a:pPr eaLnBrk="1" hangingPunct="1">
              <a:buFont typeface="Arial" charset="0"/>
              <a:buNone/>
            </a:pPr>
            <a:endParaRPr lang="pl-PL" altLang="pl-PL" sz="1400" b="1" dirty="0" smtClean="0">
              <a:latin typeface="Arial" charset="0"/>
            </a:endParaRPr>
          </a:p>
          <a:p>
            <a:pPr eaLnBrk="1" hangingPunct="1">
              <a:buFont typeface="Arial" charset="0"/>
              <a:buNone/>
            </a:pPr>
            <a:r>
              <a:rPr lang="pl-PL" altLang="pl-PL" sz="1400" dirty="0" smtClean="0">
                <a:latin typeface="Arial" charset="0"/>
              </a:rPr>
              <a:t>Produkcja wysokiej jakości detali według </a:t>
            </a:r>
          </a:p>
          <a:p>
            <a:pPr eaLnBrk="1" hangingPunct="1">
              <a:buFont typeface="Arial" charset="0"/>
              <a:buNone/>
            </a:pPr>
            <a:r>
              <a:rPr lang="pl-PL" altLang="pl-PL" sz="1400" dirty="0" smtClean="0">
                <a:latin typeface="Arial" charset="0"/>
              </a:rPr>
              <a:t>wymagań Klienta przy zachowaniu następujących zasad:</a:t>
            </a:r>
          </a:p>
          <a:p>
            <a:pPr eaLnBrk="1" hangingPunct="1"/>
            <a:endParaRPr lang="pl-PL" altLang="pl-PL" sz="1400" dirty="0" smtClean="0">
              <a:latin typeface="Arial" charset="0"/>
            </a:endParaRPr>
          </a:p>
          <a:p>
            <a:pPr eaLnBrk="1" hangingPunct="1"/>
            <a:r>
              <a:rPr lang="pl-PL" altLang="pl-PL" sz="1400" dirty="0" smtClean="0">
                <a:latin typeface="Arial" charset="0"/>
              </a:rPr>
              <a:t>Terminowość dostaw</a:t>
            </a:r>
          </a:p>
          <a:p>
            <a:pPr eaLnBrk="1" hangingPunct="1"/>
            <a:r>
              <a:rPr lang="pl-PL" altLang="pl-PL" sz="1400" dirty="0" smtClean="0">
                <a:latin typeface="Arial" charset="0"/>
              </a:rPr>
              <a:t>Optymalizacja kosztów</a:t>
            </a:r>
          </a:p>
          <a:p>
            <a:pPr eaLnBrk="1" hangingPunct="1"/>
            <a:r>
              <a:rPr lang="pl-PL" altLang="pl-PL" sz="1400" dirty="0" smtClean="0">
                <a:latin typeface="Arial" charset="0"/>
              </a:rPr>
              <a:t>Przyjazne traktowanie środowiska naturalnego</a:t>
            </a:r>
          </a:p>
        </p:txBody>
      </p:sp>
      <p:sp>
        <p:nvSpPr>
          <p:cNvPr id="4101" name="Rectangle 6"/>
          <p:cNvSpPr>
            <a:spLocks/>
          </p:cNvSpPr>
          <p:nvPr/>
        </p:nvSpPr>
        <p:spPr bwMode="auto">
          <a:xfrm>
            <a:off x="4140200" y="4508500"/>
            <a:ext cx="47879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endParaRPr lang="pl-PL" altLang="pl-PL" sz="1400">
              <a:latin typeface="Arial" charset="0"/>
            </a:endParaRPr>
          </a:p>
        </p:txBody>
      </p:sp>
      <p:sp>
        <p:nvSpPr>
          <p:cNvPr id="4102" name="Rectangle 7"/>
          <p:cNvSpPr>
            <a:spLocks/>
          </p:cNvSpPr>
          <p:nvPr/>
        </p:nvSpPr>
        <p:spPr bwMode="auto">
          <a:xfrm>
            <a:off x="5003800" y="4149080"/>
            <a:ext cx="3889771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ctr" eaLnBrk="1" hangingPunct="1">
              <a:buNone/>
            </a:pPr>
            <a:r>
              <a:rPr lang="pl-PL" altLang="pl-PL" sz="1600" b="1" dirty="0" smtClean="0">
                <a:latin typeface="Arial" charset="0"/>
              </a:rPr>
              <a:t>Informacje ogólne</a:t>
            </a:r>
          </a:p>
          <a:p>
            <a:pPr marL="0" indent="0" algn="ctr" eaLnBrk="1" hangingPunct="1">
              <a:buNone/>
            </a:pPr>
            <a:endParaRPr lang="pl-PL" altLang="pl-PL" sz="1400" b="1" dirty="0">
              <a:latin typeface="Arial" charset="0"/>
            </a:endParaRPr>
          </a:p>
          <a:p>
            <a:pPr eaLnBrk="1" hangingPunct="1"/>
            <a:r>
              <a:rPr lang="pl-PL" altLang="pl-PL" sz="1200" dirty="0">
                <a:latin typeface="Arial" charset="0"/>
              </a:rPr>
              <a:t>Założenie 		</a:t>
            </a:r>
            <a:r>
              <a:rPr lang="pl-PL" altLang="pl-PL" sz="1200" dirty="0" smtClean="0">
                <a:latin typeface="Arial" charset="0"/>
              </a:rPr>
              <a:t>1972 </a:t>
            </a:r>
            <a:r>
              <a:rPr lang="pl-PL" altLang="pl-PL" sz="1200" dirty="0">
                <a:latin typeface="Arial" charset="0"/>
              </a:rPr>
              <a:t>rok</a:t>
            </a:r>
          </a:p>
          <a:p>
            <a:pPr eaLnBrk="1" hangingPunct="1"/>
            <a:r>
              <a:rPr lang="pl-PL" altLang="pl-PL" sz="1200" dirty="0">
                <a:latin typeface="Arial" charset="0"/>
              </a:rPr>
              <a:t>Lokalizacja	Elbląg, ul. Warszawska72</a:t>
            </a:r>
          </a:p>
          <a:p>
            <a:pPr eaLnBrk="1" hangingPunct="1"/>
            <a:r>
              <a:rPr lang="pl-PL" altLang="pl-PL" sz="1200" dirty="0">
                <a:latin typeface="Arial" charset="0"/>
              </a:rPr>
              <a:t>Kapitał			8 789 mln €</a:t>
            </a:r>
          </a:p>
          <a:p>
            <a:pPr eaLnBrk="1" hangingPunct="1"/>
            <a:r>
              <a:rPr lang="pl-PL" altLang="pl-PL" sz="1200" dirty="0">
                <a:latin typeface="Arial" charset="0"/>
              </a:rPr>
              <a:t>Zatrudnienie		200 osób</a:t>
            </a:r>
          </a:p>
          <a:p>
            <a:pPr eaLnBrk="1" hangingPunct="1"/>
            <a:r>
              <a:rPr lang="pl-PL" altLang="pl-PL" sz="1200" dirty="0">
                <a:latin typeface="Arial" charset="0"/>
              </a:rPr>
              <a:t>Powierzchnia		12 </a:t>
            </a:r>
            <a:r>
              <a:rPr lang="pl-PL" altLang="pl-PL" sz="1200" dirty="0" smtClean="0">
                <a:latin typeface="Arial" charset="0"/>
              </a:rPr>
              <a:t>829 </a:t>
            </a:r>
            <a:r>
              <a:rPr lang="pl-PL" altLang="pl-PL" sz="1200" dirty="0">
                <a:latin typeface="Arial" charset="0"/>
              </a:rPr>
              <a:t>m</a:t>
            </a:r>
            <a:r>
              <a:rPr lang="pl-PL" altLang="pl-PL" sz="1200" baseline="30000" dirty="0">
                <a:latin typeface="Arial" charset="0"/>
              </a:rPr>
              <a:t>2</a:t>
            </a:r>
          </a:p>
          <a:p>
            <a:pPr eaLnBrk="1" hangingPunct="1"/>
            <a:r>
              <a:rPr lang="pl-PL" altLang="pl-PL" sz="1200" dirty="0">
                <a:latin typeface="Arial" charset="0"/>
              </a:rPr>
              <a:t>Średnia sprzedaż roczna	11 mln €</a:t>
            </a:r>
          </a:p>
        </p:txBody>
      </p:sp>
      <p:pic>
        <p:nvPicPr>
          <p:cNvPr id="2" name="Picture 2" descr="C:\Users\SEKRET~1\AppData\Local\Temp\a2bis-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4" y="908050"/>
            <a:ext cx="8642747" cy="32410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6488546"/>
            <a:ext cx="2520950" cy="319087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30000">
    <p:sndAc>
      <p:endSnd/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8" descr="http://www.roomcph.com/dyn/resources/Product_Gallery/galleryimages/9/539/1381840509/normal/4030-lego-storage-brick-1-round_bright-yellowish-green-lime_open-w.-brick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988" y="1951038"/>
            <a:ext cx="2216150" cy="221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24" descr="storage box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3" y="3716338"/>
            <a:ext cx="1295400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Prostokąt 29"/>
          <p:cNvSpPr/>
          <p:nvPr/>
        </p:nvSpPr>
        <p:spPr>
          <a:xfrm>
            <a:off x="395288" y="836613"/>
            <a:ext cx="1693862" cy="568801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21509" name="Picture 24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3" y="2697163"/>
            <a:ext cx="9620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1" descr="storage box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5" b="9091"/>
          <a:stretch>
            <a:fillRect/>
          </a:stretch>
        </p:blipFill>
        <p:spPr bwMode="auto">
          <a:xfrm>
            <a:off x="5546725" y="3867150"/>
            <a:ext cx="1835150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25" descr="Head Box 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5197475"/>
            <a:ext cx="1236662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26" descr="Head Box 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0" y="2652713"/>
            <a:ext cx="7064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6" descr="Multibaske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913" y="2117725"/>
            <a:ext cx="1274762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24" descr="Obraz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663" y="692150"/>
            <a:ext cx="15113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2" descr="Drinking bottl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0" t="6541" r="36496" b="6541"/>
          <a:stretch>
            <a:fillRect/>
          </a:stretch>
        </p:blipFill>
        <p:spPr bwMode="auto">
          <a:xfrm>
            <a:off x="3902075" y="3470275"/>
            <a:ext cx="563563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4" descr="storage box 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6" t="19749" r="28050" b="19749"/>
          <a:stretch>
            <a:fillRect/>
          </a:stretch>
        </p:blipFill>
        <p:spPr bwMode="auto">
          <a:xfrm>
            <a:off x="5616575" y="1473200"/>
            <a:ext cx="757238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28" descr="Obraz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050" y="927100"/>
            <a:ext cx="1011238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0" descr="http://1.bp.blogspot.com/-7xVBRjOEw9s/UI7g1crCQlI/AAAAAAAAFKA/7qWViTtxix8/s1600/lego-storage-halloween-heads.png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0" y="909638"/>
            <a:ext cx="1654175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Obraz 7" descr="7 - Kopia.ti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738" y="5445125"/>
            <a:ext cx="2735262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Symbol zastępczy zawartości 3" descr="iml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713" y="4175125"/>
            <a:ext cx="1584325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1" name="Tytuł 1"/>
          <p:cNvSpPr>
            <a:spLocks/>
          </p:cNvSpPr>
          <p:nvPr/>
        </p:nvSpPr>
        <p:spPr bwMode="auto">
          <a:xfrm>
            <a:off x="0" y="0"/>
            <a:ext cx="91440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Przykłady produkcji dla przemysłu zabawkarskiego</a:t>
            </a:r>
          </a:p>
        </p:txBody>
      </p:sp>
      <p:sp>
        <p:nvSpPr>
          <p:cNvPr id="21522" name="pole tekstowe 42"/>
          <p:cNvSpPr txBox="1">
            <a:spLocks noChangeArrowheads="1"/>
          </p:cNvSpPr>
          <p:nvPr/>
        </p:nvSpPr>
        <p:spPr bwMode="auto">
          <a:xfrm>
            <a:off x="250825" y="501650"/>
            <a:ext cx="25923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pl-PL" altLang="pl-PL" sz="1800"/>
              <a:t>Razem </a:t>
            </a:r>
            <a:r>
              <a:rPr lang="pl-PL" altLang="pl-PL" sz="1800">
                <a:latin typeface="Arial" charset="0"/>
              </a:rPr>
              <a:t>17</a:t>
            </a:r>
            <a:r>
              <a:rPr lang="pl-PL" altLang="pl-PL" sz="1800"/>
              <a:t> produktów</a:t>
            </a:r>
          </a:p>
        </p:txBody>
      </p:sp>
      <p:pic>
        <p:nvPicPr>
          <p:cNvPr id="21523" name="Billede 11" descr="Lego Friends sorting.jpg"/>
          <p:cNvPicPr>
            <a:picLocks noGrp="1"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5" y="3582988"/>
            <a:ext cx="1785938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4" name="Billede 10" descr="LEGO Sorting System 1_Ninjago.jp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450" y="854075"/>
            <a:ext cx="1592263" cy="279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5" name="Picture 8" descr="Head Box S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700" y="2344738"/>
            <a:ext cx="1249363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6" name="Picture 8" descr="Head Box S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603500"/>
            <a:ext cx="7969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7" name="Picture 20" descr="Obraz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150" y="5197475"/>
            <a:ext cx="2668588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0000">
    <p:sndAc>
      <p:endSnd/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Symbol zastępczy zawartości 3" descr="Mapa_świata.pn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628775"/>
            <a:ext cx="8893175" cy="4183063"/>
          </a:xfrm>
        </p:spPr>
      </p:pic>
      <p:sp>
        <p:nvSpPr>
          <p:cNvPr id="6" name="Schemat blokowy: łącznik 5"/>
          <p:cNvSpPr/>
          <p:nvPr/>
        </p:nvSpPr>
        <p:spPr>
          <a:xfrm>
            <a:off x="7451725" y="2852738"/>
            <a:ext cx="144463" cy="96837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800"/>
          </a:p>
        </p:txBody>
      </p:sp>
      <p:sp>
        <p:nvSpPr>
          <p:cNvPr id="7" name="Schemat blokowy: łącznik 6"/>
          <p:cNvSpPr/>
          <p:nvPr/>
        </p:nvSpPr>
        <p:spPr>
          <a:xfrm>
            <a:off x="7524750" y="4724400"/>
            <a:ext cx="142875" cy="98425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800"/>
          </a:p>
        </p:txBody>
      </p:sp>
      <p:sp>
        <p:nvSpPr>
          <p:cNvPr id="8" name="Schemat blokowy: łącznik 7"/>
          <p:cNvSpPr/>
          <p:nvPr/>
        </p:nvSpPr>
        <p:spPr>
          <a:xfrm>
            <a:off x="4211638" y="2133600"/>
            <a:ext cx="144462" cy="96838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800"/>
          </a:p>
        </p:txBody>
      </p:sp>
      <p:sp>
        <p:nvSpPr>
          <p:cNvPr id="9" name="Schemat blokowy: łącznik 8"/>
          <p:cNvSpPr/>
          <p:nvPr/>
        </p:nvSpPr>
        <p:spPr>
          <a:xfrm>
            <a:off x="4067175" y="2276475"/>
            <a:ext cx="144463" cy="96838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800"/>
          </a:p>
        </p:txBody>
      </p:sp>
      <p:sp>
        <p:nvSpPr>
          <p:cNvPr id="10" name="Schemat blokowy: łącznik 9"/>
          <p:cNvSpPr/>
          <p:nvPr/>
        </p:nvSpPr>
        <p:spPr>
          <a:xfrm>
            <a:off x="3779838" y="2349500"/>
            <a:ext cx="144462" cy="96838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800"/>
          </a:p>
        </p:txBody>
      </p:sp>
      <p:sp>
        <p:nvSpPr>
          <p:cNvPr id="11" name="Schemat blokowy: łącznik 10"/>
          <p:cNvSpPr/>
          <p:nvPr/>
        </p:nvSpPr>
        <p:spPr>
          <a:xfrm>
            <a:off x="3708400" y="2708275"/>
            <a:ext cx="142875" cy="98425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800"/>
          </a:p>
        </p:txBody>
      </p:sp>
      <p:sp>
        <p:nvSpPr>
          <p:cNvPr id="12" name="Schemat blokowy: łącznik 11"/>
          <p:cNvSpPr/>
          <p:nvPr/>
        </p:nvSpPr>
        <p:spPr>
          <a:xfrm>
            <a:off x="3851275" y="2492375"/>
            <a:ext cx="144463" cy="98425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800"/>
          </a:p>
        </p:txBody>
      </p:sp>
      <p:sp>
        <p:nvSpPr>
          <p:cNvPr id="13" name="Schemat blokowy: łącznik 12"/>
          <p:cNvSpPr/>
          <p:nvPr/>
        </p:nvSpPr>
        <p:spPr>
          <a:xfrm>
            <a:off x="4067175" y="2420938"/>
            <a:ext cx="144463" cy="96837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800"/>
          </a:p>
        </p:txBody>
      </p:sp>
      <p:sp>
        <p:nvSpPr>
          <p:cNvPr id="14" name="Schemat blokowy: łącznik 13"/>
          <p:cNvSpPr/>
          <p:nvPr/>
        </p:nvSpPr>
        <p:spPr>
          <a:xfrm>
            <a:off x="4356100" y="2349500"/>
            <a:ext cx="144463" cy="96838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800"/>
          </a:p>
        </p:txBody>
      </p:sp>
      <p:sp>
        <p:nvSpPr>
          <p:cNvPr id="15" name="Schemat blokowy: łącznik 14"/>
          <p:cNvSpPr/>
          <p:nvPr/>
        </p:nvSpPr>
        <p:spPr>
          <a:xfrm>
            <a:off x="4572000" y="2420938"/>
            <a:ext cx="144463" cy="96837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800"/>
          </a:p>
        </p:txBody>
      </p:sp>
      <p:sp>
        <p:nvSpPr>
          <p:cNvPr id="16" name="Schemat blokowy: łącznik 15"/>
          <p:cNvSpPr/>
          <p:nvPr/>
        </p:nvSpPr>
        <p:spPr>
          <a:xfrm>
            <a:off x="4356100" y="2492375"/>
            <a:ext cx="144463" cy="98425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800"/>
          </a:p>
        </p:txBody>
      </p:sp>
      <p:sp>
        <p:nvSpPr>
          <p:cNvPr id="17" name="Schemat blokowy: łącznik 16"/>
          <p:cNvSpPr/>
          <p:nvPr/>
        </p:nvSpPr>
        <p:spPr>
          <a:xfrm>
            <a:off x="4211638" y="2492375"/>
            <a:ext cx="144462" cy="98425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800"/>
          </a:p>
        </p:txBody>
      </p:sp>
      <p:sp>
        <p:nvSpPr>
          <p:cNvPr id="18" name="Schemat blokowy: łącznik 17"/>
          <p:cNvSpPr/>
          <p:nvPr/>
        </p:nvSpPr>
        <p:spPr>
          <a:xfrm>
            <a:off x="4067175" y="2060575"/>
            <a:ext cx="144463" cy="96838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800"/>
          </a:p>
        </p:txBody>
      </p:sp>
      <p:sp>
        <p:nvSpPr>
          <p:cNvPr id="19" name="Schemat blokowy: łącznik 18"/>
          <p:cNvSpPr/>
          <p:nvPr/>
        </p:nvSpPr>
        <p:spPr>
          <a:xfrm>
            <a:off x="8243888" y="5300663"/>
            <a:ext cx="144462" cy="96837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800"/>
          </a:p>
        </p:txBody>
      </p:sp>
      <p:sp>
        <p:nvSpPr>
          <p:cNvPr id="20" name="Schemat blokowy: łącznik 19"/>
          <p:cNvSpPr/>
          <p:nvPr/>
        </p:nvSpPr>
        <p:spPr>
          <a:xfrm>
            <a:off x="1331913" y="2205038"/>
            <a:ext cx="144462" cy="96837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800"/>
          </a:p>
        </p:txBody>
      </p:sp>
      <p:sp>
        <p:nvSpPr>
          <p:cNvPr id="21" name="Schemat blokowy: łącznik 20"/>
          <p:cNvSpPr/>
          <p:nvPr/>
        </p:nvSpPr>
        <p:spPr>
          <a:xfrm>
            <a:off x="1258888" y="2781300"/>
            <a:ext cx="144462" cy="96838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800"/>
          </a:p>
        </p:txBody>
      </p:sp>
      <p:sp>
        <p:nvSpPr>
          <p:cNvPr id="23" name="Schemat blokowy: łącznik 22"/>
          <p:cNvSpPr/>
          <p:nvPr/>
        </p:nvSpPr>
        <p:spPr>
          <a:xfrm>
            <a:off x="4364038" y="2644775"/>
            <a:ext cx="144462" cy="98425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800"/>
          </a:p>
        </p:txBody>
      </p:sp>
      <p:sp>
        <p:nvSpPr>
          <p:cNvPr id="24" name="Schemat blokowy: łącznik 23"/>
          <p:cNvSpPr/>
          <p:nvPr/>
        </p:nvSpPr>
        <p:spPr>
          <a:xfrm>
            <a:off x="4427538" y="2133600"/>
            <a:ext cx="144462" cy="96838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800"/>
          </a:p>
        </p:txBody>
      </p:sp>
      <p:sp>
        <p:nvSpPr>
          <p:cNvPr id="25" name="Schemat blokowy: łącznik 24"/>
          <p:cNvSpPr/>
          <p:nvPr/>
        </p:nvSpPr>
        <p:spPr>
          <a:xfrm>
            <a:off x="3995738" y="2565400"/>
            <a:ext cx="144462" cy="96838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800"/>
          </a:p>
        </p:txBody>
      </p:sp>
      <p:sp>
        <p:nvSpPr>
          <p:cNvPr id="2" name="Schemat blokowy: łącznik 19"/>
          <p:cNvSpPr/>
          <p:nvPr/>
        </p:nvSpPr>
        <p:spPr>
          <a:xfrm>
            <a:off x="4140200" y="2636838"/>
            <a:ext cx="144463" cy="96837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800"/>
          </a:p>
        </p:txBody>
      </p:sp>
      <p:sp>
        <p:nvSpPr>
          <p:cNvPr id="3" name="Schemat blokowy: łącznik 19"/>
          <p:cNvSpPr/>
          <p:nvPr/>
        </p:nvSpPr>
        <p:spPr>
          <a:xfrm>
            <a:off x="4500563" y="1989138"/>
            <a:ext cx="144462" cy="96837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800"/>
          </a:p>
        </p:txBody>
      </p:sp>
      <p:sp>
        <p:nvSpPr>
          <p:cNvPr id="4" name="Schemat blokowy: łącznik 14"/>
          <p:cNvSpPr/>
          <p:nvPr/>
        </p:nvSpPr>
        <p:spPr>
          <a:xfrm>
            <a:off x="5940425" y="2205038"/>
            <a:ext cx="144463" cy="96837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800"/>
          </a:p>
        </p:txBody>
      </p:sp>
      <p:sp>
        <p:nvSpPr>
          <p:cNvPr id="5" name="Schemat blokowy: łącznik 14"/>
          <p:cNvSpPr/>
          <p:nvPr/>
        </p:nvSpPr>
        <p:spPr>
          <a:xfrm>
            <a:off x="6443663" y="2924175"/>
            <a:ext cx="144462" cy="96838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800"/>
          </a:p>
        </p:txBody>
      </p:sp>
      <p:sp>
        <p:nvSpPr>
          <p:cNvPr id="22" name="Schemat blokowy: łącznik 14"/>
          <p:cNvSpPr/>
          <p:nvPr/>
        </p:nvSpPr>
        <p:spPr>
          <a:xfrm>
            <a:off x="1763713" y="4292600"/>
            <a:ext cx="144462" cy="96838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800"/>
          </a:p>
        </p:txBody>
      </p:sp>
      <p:sp>
        <p:nvSpPr>
          <p:cNvPr id="26" name="Schemat blokowy: łącznik 14"/>
          <p:cNvSpPr/>
          <p:nvPr/>
        </p:nvSpPr>
        <p:spPr>
          <a:xfrm>
            <a:off x="6588125" y="3644900"/>
            <a:ext cx="144463" cy="96838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800"/>
          </a:p>
        </p:txBody>
      </p:sp>
      <p:sp>
        <p:nvSpPr>
          <p:cNvPr id="27" name="Schemat blokowy: łącznik 14"/>
          <p:cNvSpPr/>
          <p:nvPr/>
        </p:nvSpPr>
        <p:spPr>
          <a:xfrm>
            <a:off x="6659563" y="4076700"/>
            <a:ext cx="144462" cy="96838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800"/>
          </a:p>
        </p:txBody>
      </p:sp>
      <p:sp>
        <p:nvSpPr>
          <p:cNvPr id="28" name="Schemat blokowy: łącznik 14"/>
          <p:cNvSpPr/>
          <p:nvPr/>
        </p:nvSpPr>
        <p:spPr>
          <a:xfrm>
            <a:off x="1979613" y="5013325"/>
            <a:ext cx="144462" cy="96838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800"/>
          </a:p>
        </p:txBody>
      </p:sp>
      <p:sp>
        <p:nvSpPr>
          <p:cNvPr id="22559" name="Tytuł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4400" dirty="0"/>
              <a:t>Nasze produkty trafiają do</a:t>
            </a:r>
          </a:p>
        </p:txBody>
      </p:sp>
      <p:sp>
        <p:nvSpPr>
          <p:cNvPr id="32" name="Schemat blokowy: łącznik 31"/>
          <p:cNvSpPr/>
          <p:nvPr/>
        </p:nvSpPr>
        <p:spPr>
          <a:xfrm>
            <a:off x="4377326" y="4979988"/>
            <a:ext cx="144462" cy="96837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800"/>
          </a:p>
        </p:txBody>
      </p:sp>
      <p:sp>
        <p:nvSpPr>
          <p:cNvPr id="33" name="Schemat blokowy: łącznik 32"/>
          <p:cNvSpPr/>
          <p:nvPr/>
        </p:nvSpPr>
        <p:spPr>
          <a:xfrm>
            <a:off x="2339752" y="4292600"/>
            <a:ext cx="144462" cy="96837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800"/>
          </a:p>
        </p:txBody>
      </p:sp>
      <p:sp>
        <p:nvSpPr>
          <p:cNvPr id="34" name="Schemat blokowy: łącznik 33"/>
          <p:cNvSpPr/>
          <p:nvPr/>
        </p:nvSpPr>
        <p:spPr>
          <a:xfrm>
            <a:off x="3635375" y="2852737"/>
            <a:ext cx="144462" cy="96837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80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878138"/>
            <a:ext cx="158750" cy="10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Schemat blokowy: łącznik 35"/>
          <p:cNvSpPr/>
          <p:nvPr/>
        </p:nvSpPr>
        <p:spPr>
          <a:xfrm>
            <a:off x="6661769" y="3861048"/>
            <a:ext cx="144462" cy="96837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800"/>
          </a:p>
        </p:txBody>
      </p:sp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050" y="6488546"/>
            <a:ext cx="2520950" cy="319087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30000">
    <p:sndAc>
      <p:endSnd/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10" name="Rectangle 6"/>
          <p:cNvSpPr>
            <a:spLocks noGrp="1"/>
          </p:cNvSpPr>
          <p:nvPr>
            <p:ph type="title" idx="4294967295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pPr eaLnBrk="1" hangingPunct="1"/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Struktura sprzedaży w tys. €</a:t>
            </a:r>
          </a:p>
        </p:txBody>
      </p:sp>
      <p:graphicFrame>
        <p:nvGraphicFramePr>
          <p:cNvPr id="2" name="Obiekt 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150132283"/>
              </p:ext>
            </p:extLst>
          </p:nvPr>
        </p:nvGraphicFramePr>
        <p:xfrm>
          <a:off x="141693" y="836712"/>
          <a:ext cx="8737663" cy="54166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Arkusz" r:id="rId5" imgW="8648636" imgH="5362500" progId="Excel.Sheet.8">
                  <p:embed/>
                </p:oleObj>
              </mc:Choice>
              <mc:Fallback>
                <p:oleObj name="Arkusz" r:id="rId5" imgW="8648636" imgH="5362500" progId="Excel.Sheet.8">
                  <p:embed/>
                  <p:pic>
                    <p:nvPicPr>
                      <p:cNvPr id="0" name="Object 2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693" y="836712"/>
                        <a:ext cx="8737663" cy="54166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050" y="6488546"/>
            <a:ext cx="2520950" cy="319087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7105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5" descr="sp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7" y="1090613"/>
            <a:ext cx="2928938" cy="286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4" name="Text Box 6"/>
          <p:cNvSpPr txBox="1">
            <a:spLocks noChangeArrowheads="1"/>
          </p:cNvSpPr>
          <p:nvPr/>
        </p:nvSpPr>
        <p:spPr bwMode="auto">
          <a:xfrm rot="-5400000">
            <a:off x="2388394" y="2440184"/>
            <a:ext cx="93503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400" b="1" dirty="0"/>
              <a:t>SPC</a:t>
            </a:r>
          </a:p>
        </p:txBody>
      </p:sp>
      <p:pic>
        <p:nvPicPr>
          <p:cNvPr id="131075" name="Picture 4" descr="s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3575" y="908050"/>
            <a:ext cx="5613400" cy="323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6" name="Obraz 5" descr="Obraz7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3" y="836613"/>
            <a:ext cx="2413000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7" name="Obraz 7" descr="Obraz8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12357" y="4224338"/>
            <a:ext cx="3400661" cy="1863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8" name="Picture 10" descr="Obraz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6861" y="4141788"/>
            <a:ext cx="1842173" cy="143479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31079" name="Text Box 11"/>
          <p:cNvSpPr txBox="1">
            <a:spLocks noChangeArrowheads="1"/>
          </p:cNvSpPr>
          <p:nvPr/>
        </p:nvSpPr>
        <p:spPr bwMode="auto">
          <a:xfrm>
            <a:off x="140663" y="5590414"/>
            <a:ext cx="1868371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 typeface="Arial" charset="0"/>
              <a:buNone/>
            </a:pPr>
            <a:r>
              <a:rPr lang="pl-PL" sz="1400" b="1" dirty="0" smtClean="0"/>
              <a:t>Spektrofotometr</a:t>
            </a:r>
            <a:endParaRPr lang="pl-PL" sz="1400" b="1" dirty="0"/>
          </a:p>
        </p:txBody>
      </p:sp>
      <p:sp>
        <p:nvSpPr>
          <p:cNvPr id="131080" name="Text Box 12"/>
          <p:cNvSpPr txBox="1">
            <a:spLocks noChangeArrowheads="1"/>
          </p:cNvSpPr>
          <p:nvPr/>
        </p:nvSpPr>
        <p:spPr bwMode="auto">
          <a:xfrm>
            <a:off x="6191250" y="6148388"/>
            <a:ext cx="165735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 typeface="Arial" charset="0"/>
              <a:buNone/>
            </a:pPr>
            <a:r>
              <a:rPr lang="pl-PL" sz="1400" b="1" dirty="0" smtClean="0"/>
              <a:t>Skaner 3D</a:t>
            </a:r>
            <a:endParaRPr lang="pl-PL" sz="1400" b="1" dirty="0"/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676" y="4070714"/>
            <a:ext cx="2362887" cy="236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611560" y="6502093"/>
            <a:ext cx="612068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 typeface="Arial" charset="0"/>
              <a:buNone/>
            </a:pPr>
            <a:r>
              <a:rPr lang="pl-PL" sz="1400" b="1" dirty="0"/>
              <a:t>Carl-Zeiss </a:t>
            </a:r>
            <a:r>
              <a:rPr lang="pl-PL" sz="1400" b="1" dirty="0" err="1" smtClean="0"/>
              <a:t>Prismo</a:t>
            </a:r>
            <a:r>
              <a:rPr lang="pl-PL" sz="1400" b="1" dirty="0" smtClean="0"/>
              <a:t>- Współrzędnościowa Maszyna Pomiarowa (WMP)</a:t>
            </a:r>
            <a:endParaRPr lang="pl-PL" sz="1400" b="1" dirty="0"/>
          </a:p>
        </p:txBody>
      </p:sp>
      <p:sp>
        <p:nvSpPr>
          <p:cNvPr id="14" name="pole tekstowe 3"/>
          <p:cNvSpPr txBox="1">
            <a:spLocks noChangeArrowheads="1"/>
          </p:cNvSpPr>
          <p:nvPr/>
        </p:nvSpPr>
        <p:spPr bwMode="auto">
          <a:xfrm>
            <a:off x="1631589" y="0"/>
            <a:ext cx="6408738" cy="99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Font typeface="Arial" charset="0"/>
              <a:buNone/>
            </a:pPr>
            <a:r>
              <a:rPr lang="pl-PL" alt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Możliwości pomiarowe Działu Jakości</a:t>
            </a:r>
          </a:p>
          <a:p>
            <a:pPr algn="ctr">
              <a:buFont typeface="Arial" charset="0"/>
              <a:buNone/>
            </a:pPr>
            <a:r>
              <a:rPr lang="pl-PL" altLang="pl-PL" sz="2200" b="1" dirty="0">
                <a:latin typeface="+mj-lt"/>
              </a:rPr>
              <a:t>badania materiałów i wyrobów finalnych</a:t>
            </a:r>
          </a:p>
        </p:txBody>
      </p:sp>
    </p:spTree>
    <p:extLst>
      <p:ext uri="{BB962C8B-B14F-4D97-AF65-F5344CB8AC3E}">
        <p14:creationId xmlns:p14="http://schemas.microsoft.com/office/powerpoint/2010/main" val="37499567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6"/>
          <p:cNvSpPr>
            <a:spLocks noChangeArrowheads="1"/>
          </p:cNvSpPr>
          <p:nvPr/>
        </p:nvSpPr>
        <p:spPr bwMode="auto">
          <a:xfrm>
            <a:off x="107950" y="2011363"/>
            <a:ext cx="3348038" cy="2997200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altLang="pl-PL" sz="1400" dirty="0">
                <a:latin typeface="Arial" charset="0"/>
              </a:rPr>
              <a:t> odporność na zadrapania,</a:t>
            </a:r>
          </a:p>
          <a:p>
            <a:r>
              <a:rPr lang="pl-PL" altLang="pl-PL" sz="1400" dirty="0">
                <a:latin typeface="Arial" charset="0"/>
              </a:rPr>
              <a:t> odporność na środki czystości,</a:t>
            </a:r>
          </a:p>
          <a:p>
            <a:r>
              <a:rPr lang="pl-PL" altLang="pl-PL" sz="1400" dirty="0">
                <a:latin typeface="Arial" charset="0"/>
              </a:rPr>
              <a:t> odporność na zmiany temperatury,</a:t>
            </a:r>
          </a:p>
          <a:p>
            <a:r>
              <a:rPr lang="pl-PL" altLang="pl-PL" sz="1400" dirty="0">
                <a:latin typeface="Arial" charset="0"/>
              </a:rPr>
              <a:t> odporność na dużą wilgotność,</a:t>
            </a:r>
          </a:p>
          <a:p>
            <a:r>
              <a:rPr lang="pl-PL" altLang="pl-PL" sz="1400" dirty="0">
                <a:latin typeface="Arial" charset="0"/>
              </a:rPr>
              <a:t> odporność na zmiany koloru,</a:t>
            </a:r>
          </a:p>
          <a:p>
            <a:r>
              <a:rPr lang="pl-PL" altLang="pl-PL" sz="1400" dirty="0">
                <a:latin typeface="Arial" charset="0"/>
              </a:rPr>
              <a:t> odporność na ścierania,</a:t>
            </a:r>
          </a:p>
          <a:p>
            <a:r>
              <a:rPr lang="pl-PL" altLang="pl-PL" sz="1400" dirty="0">
                <a:latin typeface="Arial" charset="0"/>
              </a:rPr>
              <a:t> odporność na dwutlenek siarki,</a:t>
            </a:r>
          </a:p>
          <a:p>
            <a:r>
              <a:rPr lang="pl-PL" altLang="pl-PL" sz="1400" dirty="0">
                <a:latin typeface="Arial" charset="0"/>
              </a:rPr>
              <a:t> odporność na benzynę,</a:t>
            </a:r>
          </a:p>
          <a:p>
            <a:r>
              <a:rPr lang="pl-PL" altLang="pl-PL" sz="1400" dirty="0">
                <a:latin typeface="Arial" charset="0"/>
              </a:rPr>
              <a:t> odporność na pot syntetyczny</a:t>
            </a:r>
          </a:p>
          <a:p>
            <a:r>
              <a:rPr lang="pl-PL" altLang="pl-PL" sz="1400" dirty="0">
                <a:latin typeface="Arial" charset="0"/>
              </a:rPr>
              <a:t> gęstość,</a:t>
            </a:r>
          </a:p>
          <a:p>
            <a:r>
              <a:rPr lang="pl-PL" altLang="pl-PL" sz="1400" dirty="0">
                <a:latin typeface="Arial" charset="0"/>
              </a:rPr>
              <a:t> odporność na </a:t>
            </a:r>
            <a:r>
              <a:rPr lang="pl-PL" altLang="pl-PL" sz="1400" dirty="0" smtClean="0">
                <a:latin typeface="Arial" charset="0"/>
              </a:rPr>
              <a:t>uderzenia.</a:t>
            </a:r>
            <a:endParaRPr lang="en-US" altLang="pl-PL" sz="1400" dirty="0">
              <a:latin typeface="Arial" charset="0"/>
            </a:endParaRPr>
          </a:p>
        </p:txBody>
      </p:sp>
      <p:pic>
        <p:nvPicPr>
          <p:cNvPr id="25603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404" y="4021138"/>
            <a:ext cx="3053959" cy="2360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21" descr="Schowek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988" y="2349500"/>
            <a:ext cx="1758950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Rectangle 15"/>
          <p:cNvSpPr>
            <a:spLocks noChangeArrowheads="1"/>
          </p:cNvSpPr>
          <p:nvPr/>
        </p:nvSpPr>
        <p:spPr bwMode="auto">
          <a:xfrm>
            <a:off x="5394325" y="1576388"/>
            <a:ext cx="3348037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pl-PL" altLang="pl-PL" sz="1800" b="1" dirty="0">
                <a:latin typeface="Arial" charset="0"/>
              </a:rPr>
              <a:t> wyrobów gotowych </a:t>
            </a:r>
            <a:r>
              <a:rPr lang="en-US" altLang="pl-PL" sz="1800" b="1" dirty="0" smtClean="0">
                <a:latin typeface="Arial" charset="0"/>
              </a:rPr>
              <a:t>:</a:t>
            </a:r>
            <a:endParaRPr lang="en-US" altLang="pl-PL" sz="1800" dirty="0">
              <a:latin typeface="Arial" charset="0"/>
            </a:endParaRPr>
          </a:p>
        </p:txBody>
      </p:sp>
      <p:sp>
        <p:nvSpPr>
          <p:cNvPr id="25607" name="Rectangle 23"/>
          <p:cNvSpPr>
            <a:spLocks noChangeArrowheads="1"/>
          </p:cNvSpPr>
          <p:nvPr/>
        </p:nvSpPr>
        <p:spPr bwMode="auto">
          <a:xfrm>
            <a:off x="0" y="1565275"/>
            <a:ext cx="48244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pl-PL" altLang="pl-PL" sz="1800" b="1" dirty="0">
                <a:latin typeface="Arial" charset="0"/>
              </a:rPr>
              <a:t> materiałów</a:t>
            </a:r>
            <a:r>
              <a:rPr lang="pl-PL" altLang="pl-PL" sz="1800" dirty="0">
                <a:latin typeface="Arial" charset="0"/>
              </a:rPr>
              <a:t> używanych do produkcji</a:t>
            </a:r>
            <a:r>
              <a:rPr lang="en-US" altLang="pl-PL" sz="1800" dirty="0">
                <a:latin typeface="Arial" charset="0"/>
              </a:rPr>
              <a:t>:</a:t>
            </a:r>
          </a:p>
        </p:txBody>
      </p:sp>
      <p:sp>
        <p:nvSpPr>
          <p:cNvPr id="25608" name="pole tekstowe 3"/>
          <p:cNvSpPr txBox="1">
            <a:spLocks noChangeArrowheads="1"/>
          </p:cNvSpPr>
          <p:nvPr/>
        </p:nvSpPr>
        <p:spPr bwMode="auto">
          <a:xfrm>
            <a:off x="539553" y="230188"/>
            <a:ext cx="834092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Font typeface="Arial" charset="0"/>
              <a:buNone/>
            </a:pPr>
            <a:r>
              <a:rPr lang="pl-PL" altLang="pl-PL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Badania i testy jakościowe</a:t>
            </a:r>
          </a:p>
        </p:txBody>
      </p:sp>
      <p:sp>
        <p:nvSpPr>
          <p:cNvPr id="25610" name="Rectangle 14"/>
          <p:cNvSpPr>
            <a:spLocks noChangeArrowheads="1"/>
          </p:cNvSpPr>
          <p:nvPr/>
        </p:nvSpPr>
        <p:spPr bwMode="auto">
          <a:xfrm>
            <a:off x="5394325" y="2016125"/>
            <a:ext cx="3749675" cy="2133600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altLang="pl-PL" sz="1400" dirty="0">
                <a:latin typeface="Arial" charset="0"/>
              </a:rPr>
              <a:t> twardość Rockwella,</a:t>
            </a:r>
          </a:p>
          <a:p>
            <a:r>
              <a:rPr lang="pl-PL" altLang="pl-PL" sz="1400" dirty="0">
                <a:latin typeface="Arial" charset="0"/>
              </a:rPr>
              <a:t> wytrzymałość na zginanie i rozciąganie,</a:t>
            </a:r>
          </a:p>
          <a:p>
            <a:r>
              <a:rPr lang="pl-PL" altLang="pl-PL" sz="1400" dirty="0">
                <a:latin typeface="Arial" charset="0"/>
              </a:rPr>
              <a:t> palność,</a:t>
            </a:r>
          </a:p>
          <a:p>
            <a:r>
              <a:rPr lang="pl-PL" altLang="pl-PL" sz="1400" dirty="0">
                <a:latin typeface="Arial" charset="0"/>
              </a:rPr>
              <a:t> odporność na uderzenia wg. IZODA,</a:t>
            </a:r>
          </a:p>
          <a:p>
            <a:r>
              <a:rPr lang="pl-PL" altLang="pl-PL" sz="1400" dirty="0">
                <a:latin typeface="Arial" charset="0"/>
              </a:rPr>
              <a:t> wskaźnik płynięcia,</a:t>
            </a:r>
          </a:p>
          <a:p>
            <a:r>
              <a:rPr lang="pl-PL" altLang="pl-PL" sz="1400" dirty="0">
                <a:latin typeface="Arial" charset="0"/>
              </a:rPr>
              <a:t> temperatura topnienia,</a:t>
            </a:r>
          </a:p>
          <a:p>
            <a:r>
              <a:rPr lang="pl-PL" altLang="pl-PL" sz="1400" dirty="0">
                <a:latin typeface="Arial" charset="0"/>
              </a:rPr>
              <a:t> temperatura ugięcia pod obciążeniem,</a:t>
            </a:r>
          </a:p>
          <a:p>
            <a:r>
              <a:rPr lang="pl-PL" altLang="pl-PL" sz="1400" dirty="0">
                <a:latin typeface="Arial" charset="0"/>
              </a:rPr>
              <a:t> </a:t>
            </a:r>
            <a:r>
              <a:rPr lang="pl-PL" altLang="pl-PL" sz="1400" dirty="0" smtClean="0">
                <a:latin typeface="Arial" charset="0"/>
              </a:rPr>
              <a:t>gęstość.</a:t>
            </a:r>
            <a:endParaRPr lang="pl-PL" altLang="pl-PL" sz="1400" dirty="0">
              <a:latin typeface="Arial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050" y="6488546"/>
            <a:ext cx="2520950" cy="319087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241134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55650" y="2708275"/>
            <a:ext cx="4464422" cy="2403475"/>
          </a:xfrm>
          <a:noFill/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pl-PL" altLang="pl-PL" sz="2400" b="1" dirty="0" smtClean="0">
                <a:solidFill>
                  <a:schemeClr val="tx2"/>
                </a:solidFill>
              </a:rPr>
              <a:t>Możliwości i doświadczenie</a:t>
            </a:r>
          </a:p>
          <a:p>
            <a:pPr marL="0" indent="0" algn="ctr" eaLnBrk="1" hangingPunct="1">
              <a:lnSpc>
                <a:spcPct val="80000"/>
              </a:lnSpc>
              <a:buNone/>
            </a:pPr>
            <a:endParaRPr lang="pl-PL" altLang="pl-PL" sz="1800" b="1" dirty="0" smtClean="0"/>
          </a:p>
          <a:p>
            <a:pPr algn="ctr" eaLnBrk="1" hangingPunct="1">
              <a:lnSpc>
                <a:spcPct val="150000"/>
              </a:lnSpc>
              <a:spcBef>
                <a:spcPts val="0"/>
              </a:spcBef>
              <a:buFont typeface="Arial" charset="0"/>
              <a:buNone/>
            </a:pPr>
            <a:r>
              <a:rPr lang="pl-PL" altLang="pl-PL" sz="1600" dirty="0" smtClean="0">
                <a:latin typeface="Arial" charset="0"/>
              </a:rPr>
              <a:t>Realizujemy bieżące naprawy i regeneracje narzędzi dzięki oprogramowaniu (CAD) Solid </a:t>
            </a:r>
            <a:r>
              <a:rPr lang="pl-PL" altLang="pl-PL" sz="1600" dirty="0" err="1" smtClean="0">
                <a:latin typeface="Arial" charset="0"/>
              </a:rPr>
              <a:t>Edge</a:t>
            </a:r>
            <a:r>
              <a:rPr lang="pl-PL" altLang="pl-PL" sz="1600" dirty="0" smtClean="0">
                <a:latin typeface="Arial" charset="0"/>
              </a:rPr>
              <a:t> i (CAM) SPRUT CAM </a:t>
            </a:r>
            <a:br>
              <a:rPr lang="pl-PL" altLang="pl-PL" sz="1600" dirty="0" smtClean="0">
                <a:latin typeface="Arial" charset="0"/>
              </a:rPr>
            </a:br>
            <a:r>
              <a:rPr lang="pl-PL" altLang="pl-PL" sz="1600" dirty="0" smtClean="0">
                <a:latin typeface="Arial" charset="0"/>
              </a:rPr>
              <a:t>i wykwalifikowanej kadrze inżynieryjnej</a:t>
            </a:r>
            <a:endParaRPr lang="en-US" altLang="pl-PL" sz="1600" dirty="0" smtClean="0">
              <a:latin typeface="Arial" charset="0"/>
            </a:endParaRPr>
          </a:p>
        </p:txBody>
      </p:sp>
      <p:pic>
        <p:nvPicPr>
          <p:cNvPr id="27651" name="Obraz 5" descr="Obraz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708275"/>
            <a:ext cx="3024188" cy="1817688"/>
          </a:xfrm>
          <a:prstGeom prst="rect">
            <a:avLst/>
          </a:prstGeom>
          <a:noFill/>
          <a:ln w="38100" cmpd="dbl">
            <a:solidFill>
              <a:srgbClr val="3333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8" descr="Obraz 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765175"/>
            <a:ext cx="3022600" cy="1738313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3" name="Rectangle 2"/>
          <p:cNvSpPr>
            <a:spLocks noGrp="1"/>
          </p:cNvSpPr>
          <p:nvPr>
            <p:ph type="title" idx="4294967295"/>
          </p:nvPr>
        </p:nvSpPr>
        <p:spPr>
          <a:xfrm>
            <a:off x="-323850" y="-171450"/>
            <a:ext cx="7667625" cy="1209675"/>
          </a:xfrm>
          <a:noFill/>
        </p:spPr>
        <p:txBody>
          <a:bodyPr/>
          <a:lstStyle/>
          <a:p>
            <a:pPr eaLnBrk="1" hangingPunct="1"/>
            <a:r>
              <a:rPr lang="pl-PL" alt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Narzędziownia</a:t>
            </a:r>
          </a:p>
        </p:txBody>
      </p:sp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724400"/>
            <a:ext cx="3025775" cy="2035175"/>
          </a:xfrm>
          <a:prstGeom prst="rect">
            <a:avLst/>
          </a:prstGeom>
          <a:solidFill>
            <a:schemeClr val="tx1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251618" y="5013176"/>
            <a:ext cx="540067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Arial" charset="0"/>
              <a:buNone/>
            </a:pPr>
            <a:r>
              <a:rPr lang="pl-PL" altLang="pl-PL" sz="1400" b="1" dirty="0" smtClean="0">
                <a:solidFill>
                  <a:srgbClr val="CC0000"/>
                </a:solidFill>
                <a:latin typeface="Arial" charset="0"/>
              </a:rPr>
              <a:t>TOOL SUPERVISION SOFTWARE wspiera zarządzanie </a:t>
            </a:r>
          </a:p>
          <a:p>
            <a:pPr algn="ctr">
              <a:spcBef>
                <a:spcPct val="50000"/>
              </a:spcBef>
              <a:buFont typeface="Arial" charset="0"/>
              <a:buNone/>
            </a:pPr>
            <a:r>
              <a:rPr lang="pl-PL" altLang="pl-PL" sz="1400" b="1" dirty="0" smtClean="0">
                <a:solidFill>
                  <a:srgbClr val="CC0000"/>
                </a:solidFill>
                <a:latin typeface="Arial" charset="0"/>
              </a:rPr>
              <a:t>terminową regeneracją i konserwacją narzędzi.</a:t>
            </a:r>
            <a:endParaRPr lang="pl-PL" altLang="pl-PL" sz="1400" b="1" dirty="0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323850" y="1125538"/>
            <a:ext cx="5256213" cy="78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pl-PL" altLang="pl-PL" sz="1600" dirty="0" smtClean="0">
                <a:latin typeface="Arial" charset="0"/>
              </a:rPr>
              <a:t>Własna narzędziownia zapewnia </a:t>
            </a:r>
            <a:r>
              <a:rPr lang="pl-PL" altLang="pl-PL" sz="1600" dirty="0">
                <a:latin typeface="Arial" charset="0"/>
              </a:rPr>
              <a:t>kompleksową opiekę nad powierzonymi </a:t>
            </a:r>
            <a:r>
              <a:rPr lang="pl-PL" altLang="pl-PL" sz="1600" dirty="0" smtClean="0">
                <a:latin typeface="Arial" charset="0"/>
              </a:rPr>
              <a:t>narzędziami </a:t>
            </a:r>
            <a:r>
              <a:rPr lang="pl-PL" altLang="pl-PL" sz="1600" dirty="0">
                <a:latin typeface="Arial" charset="0"/>
              </a:rPr>
              <a:t>i formami</a:t>
            </a:r>
            <a:r>
              <a:rPr lang="en-US" altLang="pl-PL" sz="1600" dirty="0">
                <a:latin typeface="Arial" charset="0"/>
              </a:rPr>
              <a:t>.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050" y="6488546"/>
            <a:ext cx="2520950" cy="319087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30000">
    <p:sndAc>
      <p:endSnd/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/>
          </p:cNvSpPr>
          <p:nvPr>
            <p:ph type="title"/>
          </p:nvPr>
        </p:nvSpPr>
        <p:spPr>
          <a:xfrm>
            <a:off x="457200" y="25121"/>
            <a:ext cx="8229600" cy="955607"/>
          </a:xfrm>
        </p:spPr>
        <p:txBody>
          <a:bodyPr/>
          <a:lstStyle/>
          <a:p>
            <a:pPr eaLnBrk="1" hangingPunct="1"/>
            <a:r>
              <a:rPr lang="pl-PL" alt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Narzędziownia</a:t>
            </a:r>
          </a:p>
        </p:txBody>
      </p:sp>
      <p:pic>
        <p:nvPicPr>
          <p:cNvPr id="28675" name="Obraz 4" descr="Obraz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3016"/>
            <a:ext cx="3816350" cy="2447925"/>
          </a:xfrm>
          <a:prstGeom prst="rect">
            <a:avLst/>
          </a:prstGeom>
          <a:noFill/>
          <a:ln w="38100" cmpd="dbl">
            <a:solidFill>
              <a:srgbClr val="3333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Obraz 5" descr="Obraz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07604"/>
            <a:ext cx="3924300" cy="2520950"/>
          </a:xfrm>
          <a:prstGeom prst="rect">
            <a:avLst/>
          </a:prstGeom>
          <a:noFill/>
          <a:ln w="38100" cmpd="dbl">
            <a:solidFill>
              <a:srgbClr val="3333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Obraz 6" descr="Obraz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573016"/>
            <a:ext cx="3924300" cy="2447925"/>
          </a:xfrm>
          <a:prstGeom prst="rect">
            <a:avLst/>
          </a:prstGeom>
          <a:noFill/>
          <a:ln w="38100" cmpd="dbl">
            <a:solidFill>
              <a:srgbClr val="3333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8" descr="Obraz 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07604"/>
            <a:ext cx="3816350" cy="2497137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050" y="6488546"/>
            <a:ext cx="2520950" cy="319087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30000">
    <p:sndAc>
      <p:endSnd/>
    </p:sndAc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6" name="Obraz 10" descr="2008_chevrolet_aveo-pic-20660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016065"/>
            <a:ext cx="3816350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Text Box 9"/>
          <p:cNvSpPr txBox="1">
            <a:spLocks noChangeArrowheads="1"/>
          </p:cNvSpPr>
          <p:nvPr/>
        </p:nvSpPr>
        <p:spPr bwMode="auto">
          <a:xfrm>
            <a:off x="412750" y="6227763"/>
            <a:ext cx="8208963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Arial" charset="0"/>
              <a:buNone/>
            </a:pPr>
            <a:r>
              <a:rPr lang="pl-PL" altLang="pl-PL" sz="1400" b="1">
                <a:latin typeface="Arial" charset="0"/>
              </a:rPr>
              <a:t>Ul. Warszawska 72 , 82-300 Elbląg,  </a:t>
            </a:r>
            <a:r>
              <a:rPr lang="pl-PL" altLang="pl-PL" sz="1400" b="1">
                <a:solidFill>
                  <a:schemeClr val="accent1"/>
                </a:solidFill>
                <a:latin typeface="Arial" charset="0"/>
              </a:rPr>
              <a:t>www.hanyang-zas.com.pl</a:t>
            </a:r>
            <a:endParaRPr lang="pl-PL" altLang="pl-PL" sz="1400">
              <a:solidFill>
                <a:schemeClr val="accent1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  <a:buFont typeface="Arial" charset="0"/>
              <a:buNone/>
            </a:pPr>
            <a:r>
              <a:rPr lang="pl-PL" altLang="pl-PL" sz="1400" b="1">
                <a:latin typeface="Arial" charset="0"/>
              </a:rPr>
              <a:t>tel.   +48 55 230 77 50, fax.  +48 55 230 77 88</a:t>
            </a:r>
          </a:p>
        </p:txBody>
      </p:sp>
      <p:pic>
        <p:nvPicPr>
          <p:cNvPr id="4100" name="Picture 4" descr="http://grafster.net/a/39/steering-wheel-kia-quoris-2013-photo-1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363" y="3599606"/>
            <a:ext cx="3583061" cy="262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aplaceforeverything.co.uk/static/product_images/pic_2101_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68" y="3462728"/>
            <a:ext cx="3456632" cy="276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4" y="1016065"/>
            <a:ext cx="4290939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Symbol zastępczy zawartości 2"/>
          <p:cNvSpPr>
            <a:spLocks/>
          </p:cNvSpPr>
          <p:nvPr/>
        </p:nvSpPr>
        <p:spPr bwMode="auto">
          <a:xfrm>
            <a:off x="1692275" y="3068638"/>
            <a:ext cx="5616575" cy="792162"/>
          </a:xfrm>
          <a:prstGeom prst="rect">
            <a:avLst/>
          </a:prstGeom>
          <a:solidFill>
            <a:schemeClr val="bg1">
              <a:alpha val="8196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Font typeface="Arial" charset="0"/>
              <a:buNone/>
            </a:pPr>
            <a:r>
              <a:rPr lang="pl-PL" altLang="pl-PL" i="1" dirty="0">
                <a:latin typeface="Arial" charset="0"/>
              </a:rPr>
              <a:t>- </a:t>
            </a:r>
            <a:r>
              <a:rPr lang="pl-PL" altLang="pl-PL" i="1" dirty="0"/>
              <a:t>Dziękujemy za uwagę </a:t>
            </a:r>
            <a:r>
              <a:rPr lang="pl-PL" altLang="pl-PL" i="1" dirty="0">
                <a:latin typeface="Arial" charset="0"/>
              </a:rPr>
              <a:t>- </a:t>
            </a:r>
          </a:p>
          <a:p>
            <a:pPr algn="ctr">
              <a:buFont typeface="Arial" charset="0"/>
              <a:buNone/>
            </a:pPr>
            <a:endParaRPr lang="pl-PL" altLang="pl-PL" i="1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74499"/>
            <a:ext cx="3313113" cy="420688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30000">
    <p:sndAc>
      <p:endSnd/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6488546"/>
            <a:ext cx="2520950" cy="319087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179388" y="79375"/>
            <a:ext cx="4537075" cy="6278563"/>
          </a:xfrm>
          <a:prstGeom prst="rect">
            <a:avLst/>
          </a:prstGeom>
          <a:gradFill flip="none" rotWithShape="1">
            <a:gsLst>
              <a:gs pos="85001">
                <a:schemeClr val="bg1">
                  <a:lumMod val="95000"/>
                </a:schemeClr>
              </a:gs>
              <a:gs pos="100000">
                <a:srgbClr val="E6E6E6"/>
              </a:gs>
            </a:gsLst>
            <a:path path="circle">
              <a:fillToRect l="50000" t="50000" r="50000" b="50000"/>
            </a:path>
            <a:tileRect/>
          </a:gradFill>
          <a:ln w="38100" cmpd="dbl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 typeface="Arial" charset="0"/>
              <a:buNone/>
            </a:pPr>
            <a:endParaRPr lang="pl-PL" altLang="pl-PL" sz="500">
              <a:latin typeface="Arial" charset="0"/>
            </a:endParaRPr>
          </a:p>
        </p:txBody>
      </p:sp>
      <p:sp>
        <p:nvSpPr>
          <p:cNvPr id="5124" name="Oval 4"/>
          <p:cNvSpPr>
            <a:spLocks noChangeArrowheads="1"/>
          </p:cNvSpPr>
          <p:nvPr/>
        </p:nvSpPr>
        <p:spPr bwMode="auto">
          <a:xfrm>
            <a:off x="5208701" y="94456"/>
            <a:ext cx="1870075" cy="865188"/>
          </a:xfrm>
          <a:prstGeom prst="ellipse">
            <a:avLst/>
          </a:prstGeom>
          <a:solidFill>
            <a:schemeClr val="bg1">
              <a:alpha val="79999"/>
            </a:schemeClr>
          </a:solidFill>
          <a:ln w="38100" cmpd="dbl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 typeface="Arial" charset="0"/>
              <a:buNone/>
            </a:pPr>
            <a:endParaRPr lang="pl-PL" altLang="pl-PL" sz="500">
              <a:latin typeface="Arial" charset="0"/>
            </a:endParaRPr>
          </a:p>
        </p:txBody>
      </p:sp>
      <p:sp>
        <p:nvSpPr>
          <p:cNvPr id="5125" name="Oval 5"/>
          <p:cNvSpPr>
            <a:spLocks noChangeArrowheads="1"/>
          </p:cNvSpPr>
          <p:nvPr/>
        </p:nvSpPr>
        <p:spPr bwMode="auto">
          <a:xfrm>
            <a:off x="7005410" y="100693"/>
            <a:ext cx="1797050" cy="865188"/>
          </a:xfrm>
          <a:prstGeom prst="ellipse">
            <a:avLst/>
          </a:prstGeom>
          <a:solidFill>
            <a:schemeClr val="bg1">
              <a:alpha val="79999"/>
            </a:schemeClr>
          </a:solidFill>
          <a:ln w="38100" cmpd="dbl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 typeface="Arial" charset="0"/>
              <a:buNone/>
            </a:pPr>
            <a:endParaRPr lang="pl-PL" altLang="pl-PL" sz="500">
              <a:latin typeface="Arial" charset="0"/>
            </a:endParaRP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5457103" y="397668"/>
            <a:ext cx="14414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Arial" charset="0"/>
              <a:buNone/>
            </a:pPr>
            <a:r>
              <a:rPr lang="pl-PL" altLang="pl-PL" sz="1200" b="1" dirty="0">
                <a:solidFill>
                  <a:schemeClr val="tx2"/>
                </a:solidFill>
                <a:latin typeface="Constantia" pitchFamily="18" charset="0"/>
              </a:rPr>
              <a:t>STYREN</a:t>
            </a:r>
          </a:p>
        </p:txBody>
      </p:sp>
      <p:sp>
        <p:nvSpPr>
          <p:cNvPr id="5127" name="Text Box 8"/>
          <p:cNvSpPr txBox="1">
            <a:spLocks noChangeArrowheads="1"/>
          </p:cNvSpPr>
          <p:nvPr/>
        </p:nvSpPr>
        <p:spPr bwMode="auto">
          <a:xfrm>
            <a:off x="7235825" y="123030"/>
            <a:ext cx="14414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 typeface="Arial" charset="0"/>
              <a:buNone/>
            </a:pPr>
            <a:endParaRPr lang="pl-PL" altLang="pl-PL" sz="1200" dirty="0">
              <a:solidFill>
                <a:schemeClr val="tx2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  <a:buFont typeface="Arial" charset="0"/>
              <a:buNone/>
            </a:pPr>
            <a:r>
              <a:rPr lang="pl-PL" altLang="pl-PL" sz="1200" b="1" dirty="0">
                <a:solidFill>
                  <a:schemeClr val="tx2"/>
                </a:solidFill>
                <a:latin typeface="Constantia" pitchFamily="18" charset="0"/>
              </a:rPr>
              <a:t>METAL</a:t>
            </a:r>
          </a:p>
        </p:txBody>
      </p:sp>
      <p:sp>
        <p:nvSpPr>
          <p:cNvPr id="5128" name="Line 9"/>
          <p:cNvSpPr>
            <a:spLocks noChangeShapeType="1"/>
          </p:cNvSpPr>
          <p:nvPr/>
        </p:nvSpPr>
        <p:spPr bwMode="auto">
          <a:xfrm>
            <a:off x="7092950" y="713581"/>
            <a:ext cx="3175" cy="3381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pl-PL"/>
          </a:p>
        </p:txBody>
      </p:sp>
      <p:sp>
        <p:nvSpPr>
          <p:cNvPr id="5129" name="Oval 10"/>
          <p:cNvSpPr>
            <a:spLocks noChangeArrowheads="1"/>
          </p:cNvSpPr>
          <p:nvPr/>
        </p:nvSpPr>
        <p:spPr bwMode="auto">
          <a:xfrm>
            <a:off x="5324886" y="1051719"/>
            <a:ext cx="2879725" cy="1223962"/>
          </a:xfrm>
          <a:prstGeom prst="ellipse">
            <a:avLst/>
          </a:prstGeom>
          <a:solidFill>
            <a:schemeClr val="bg1">
              <a:alpha val="79999"/>
            </a:schemeClr>
          </a:solidFill>
          <a:ln w="38100" cmpd="dbl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 typeface="Arial" charset="0"/>
              <a:buNone/>
            </a:pPr>
            <a:endParaRPr lang="pl-PL" altLang="pl-PL" sz="500">
              <a:latin typeface="Arial" charset="0"/>
            </a:endParaRPr>
          </a:p>
        </p:txBody>
      </p:sp>
      <p:sp>
        <p:nvSpPr>
          <p:cNvPr id="5130" name="Oval 11"/>
          <p:cNvSpPr>
            <a:spLocks noChangeArrowheads="1"/>
          </p:cNvSpPr>
          <p:nvPr/>
        </p:nvSpPr>
        <p:spPr bwMode="auto">
          <a:xfrm>
            <a:off x="6404386" y="1196181"/>
            <a:ext cx="1512888" cy="719138"/>
          </a:xfrm>
          <a:prstGeom prst="ellipse">
            <a:avLst/>
          </a:prstGeom>
          <a:solidFill>
            <a:schemeClr val="bg2">
              <a:alpha val="79999"/>
            </a:schemeClr>
          </a:solidFill>
          <a:ln w="38100" cmpd="dbl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Arial" charset="0"/>
              <a:buNone/>
            </a:pPr>
            <a:endParaRPr lang="pl-PL" altLang="pl-PL" sz="500">
              <a:latin typeface="Arial" charset="0"/>
            </a:endParaRPr>
          </a:p>
        </p:txBody>
      </p:sp>
      <p:sp>
        <p:nvSpPr>
          <p:cNvPr id="5131" name="Text Box 12"/>
          <p:cNvSpPr txBox="1">
            <a:spLocks noChangeArrowheads="1"/>
          </p:cNvSpPr>
          <p:nvPr/>
        </p:nvSpPr>
        <p:spPr bwMode="auto">
          <a:xfrm>
            <a:off x="6475824" y="1412081"/>
            <a:ext cx="1441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Arial" charset="0"/>
              <a:buNone/>
            </a:pPr>
            <a:r>
              <a:rPr lang="pl-PL" altLang="pl-PL" sz="1400" b="1" dirty="0">
                <a:solidFill>
                  <a:schemeClr val="tx2"/>
                </a:solidFill>
                <a:latin typeface="Constantia" pitchFamily="18" charset="0"/>
              </a:rPr>
              <a:t>ZAS</a:t>
            </a:r>
          </a:p>
        </p:txBody>
      </p:sp>
      <p:sp>
        <p:nvSpPr>
          <p:cNvPr id="5132" name="Text Box 13"/>
          <p:cNvSpPr txBox="1">
            <a:spLocks noChangeArrowheads="1"/>
          </p:cNvSpPr>
          <p:nvPr/>
        </p:nvSpPr>
        <p:spPr bwMode="auto">
          <a:xfrm>
            <a:off x="5180424" y="1412081"/>
            <a:ext cx="1657350" cy="63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Arial" charset="0"/>
              <a:buNone/>
            </a:pPr>
            <a:r>
              <a:rPr lang="pl-PL" altLang="pl-PL" sz="1400" b="1" dirty="0">
                <a:solidFill>
                  <a:schemeClr val="tx2"/>
                </a:solidFill>
                <a:latin typeface="Constantia" pitchFamily="18" charset="0"/>
              </a:rPr>
              <a:t>FSO</a:t>
            </a:r>
          </a:p>
          <a:p>
            <a:pPr algn="ctr">
              <a:spcBef>
                <a:spcPct val="50000"/>
              </a:spcBef>
              <a:buFont typeface="Arial" charset="0"/>
              <a:buNone/>
            </a:pPr>
            <a:r>
              <a:rPr lang="en-US" altLang="pl-PL" sz="1400" dirty="0">
                <a:solidFill>
                  <a:schemeClr val="tx2"/>
                </a:solidFill>
                <a:latin typeface="Constantia" pitchFamily="18" charset="0"/>
              </a:rPr>
              <a:t>Wars</a:t>
            </a:r>
            <a:r>
              <a:rPr lang="pl-PL" altLang="pl-PL" sz="1400" dirty="0">
                <a:solidFill>
                  <a:schemeClr val="tx2"/>
                </a:solidFill>
                <a:latin typeface="Constantia" pitchFamily="18" charset="0"/>
              </a:rPr>
              <a:t>z</a:t>
            </a:r>
            <a:r>
              <a:rPr lang="en-US" altLang="pl-PL" sz="1400" dirty="0">
                <a:solidFill>
                  <a:schemeClr val="tx2"/>
                </a:solidFill>
                <a:latin typeface="Constantia" pitchFamily="18" charset="0"/>
              </a:rPr>
              <a:t>aw</a:t>
            </a:r>
            <a:r>
              <a:rPr lang="pl-PL" altLang="pl-PL" sz="1400" dirty="0">
                <a:solidFill>
                  <a:schemeClr val="tx2"/>
                </a:solidFill>
                <a:latin typeface="Constantia" pitchFamily="18" charset="0"/>
              </a:rPr>
              <a:t>a</a:t>
            </a:r>
            <a:endParaRPr lang="en-US" altLang="pl-PL" sz="1400" dirty="0">
              <a:solidFill>
                <a:schemeClr val="tx2"/>
              </a:solidFill>
              <a:latin typeface="Constantia" pitchFamily="18" charset="0"/>
            </a:endParaRPr>
          </a:p>
        </p:txBody>
      </p:sp>
      <p:sp>
        <p:nvSpPr>
          <p:cNvPr id="5133" name="Text Box 14"/>
          <p:cNvSpPr txBox="1">
            <a:spLocks noChangeArrowheads="1"/>
          </p:cNvSpPr>
          <p:nvPr/>
        </p:nvSpPr>
        <p:spPr bwMode="auto">
          <a:xfrm>
            <a:off x="247932" y="1393824"/>
            <a:ext cx="446405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pl-PL" altLang="pl-PL" sz="2000" b="1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pl-PL" altLang="pl-PL" sz="1600" b="1" dirty="0">
                <a:solidFill>
                  <a:schemeClr val="tx2"/>
                </a:solidFill>
                <a:latin typeface="Constantia" pitchFamily="18" charset="0"/>
              </a:rPr>
              <a:t>1972 r.</a:t>
            </a:r>
            <a:r>
              <a:rPr lang="pl-PL" altLang="pl-PL" sz="1600" dirty="0">
                <a:solidFill>
                  <a:schemeClr val="tx2"/>
                </a:solidFill>
                <a:latin typeface="Constantia" pitchFamily="18" charset="0"/>
              </a:rPr>
              <a:t> – Powstanie Zakładu Armatury 	Samochodowej (ZAS)                                                                                    	z połączenia ZTS STYREN                             	i Spółdzielni METAL</a:t>
            </a:r>
          </a:p>
        </p:txBody>
      </p:sp>
      <p:sp>
        <p:nvSpPr>
          <p:cNvPr id="5134" name="Text Box 15"/>
          <p:cNvSpPr txBox="1">
            <a:spLocks noChangeArrowheads="1"/>
          </p:cNvSpPr>
          <p:nvPr/>
        </p:nvSpPr>
        <p:spPr bwMode="auto">
          <a:xfrm>
            <a:off x="1184557" y="2546349"/>
            <a:ext cx="32385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 typeface="Arial" charset="0"/>
              <a:buNone/>
            </a:pPr>
            <a:r>
              <a:rPr lang="pl-PL" altLang="pl-PL" sz="1600" dirty="0">
                <a:solidFill>
                  <a:schemeClr val="tx2"/>
                </a:solidFill>
                <a:latin typeface="Constantia" pitchFamily="18" charset="0"/>
              </a:rPr>
              <a:t>Włączenie do Fabryki Samochodów Osobowych FSO              w Warszawie</a:t>
            </a:r>
          </a:p>
        </p:txBody>
      </p:sp>
      <p:sp>
        <p:nvSpPr>
          <p:cNvPr id="5135" name="Line 16"/>
          <p:cNvSpPr>
            <a:spLocks noChangeShapeType="1"/>
          </p:cNvSpPr>
          <p:nvPr/>
        </p:nvSpPr>
        <p:spPr bwMode="auto">
          <a:xfrm>
            <a:off x="7184189" y="2276475"/>
            <a:ext cx="0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pl-PL"/>
          </a:p>
        </p:txBody>
      </p:sp>
      <p:sp>
        <p:nvSpPr>
          <p:cNvPr id="5136" name="Oval 17"/>
          <p:cNvSpPr>
            <a:spLocks noChangeArrowheads="1"/>
          </p:cNvSpPr>
          <p:nvPr/>
        </p:nvSpPr>
        <p:spPr bwMode="auto">
          <a:xfrm>
            <a:off x="6372225" y="2599530"/>
            <a:ext cx="1512888" cy="719138"/>
          </a:xfrm>
          <a:prstGeom prst="ellipse">
            <a:avLst/>
          </a:prstGeom>
          <a:solidFill>
            <a:schemeClr val="bg2">
              <a:alpha val="79999"/>
            </a:schemeClr>
          </a:solidFill>
          <a:ln w="38100" cmpd="dbl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 typeface="Arial" charset="0"/>
              <a:buNone/>
            </a:pPr>
            <a:endParaRPr lang="pl-PL" altLang="pl-PL" sz="500">
              <a:latin typeface="Arial" charset="0"/>
            </a:endParaRPr>
          </a:p>
        </p:txBody>
      </p:sp>
      <p:sp>
        <p:nvSpPr>
          <p:cNvPr id="5137" name="Text Box 18"/>
          <p:cNvSpPr txBox="1">
            <a:spLocks noChangeArrowheads="1"/>
          </p:cNvSpPr>
          <p:nvPr/>
        </p:nvSpPr>
        <p:spPr bwMode="auto">
          <a:xfrm>
            <a:off x="6443663" y="2742405"/>
            <a:ext cx="1441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Arial" charset="0"/>
              <a:buNone/>
            </a:pPr>
            <a:r>
              <a:rPr lang="pl-PL" altLang="pl-PL" sz="1400" b="1">
                <a:solidFill>
                  <a:schemeClr val="tx2"/>
                </a:solidFill>
                <a:latin typeface="Constantia" pitchFamily="18" charset="0"/>
              </a:rPr>
              <a:t>ZAS</a:t>
            </a:r>
          </a:p>
        </p:txBody>
      </p:sp>
      <p:sp>
        <p:nvSpPr>
          <p:cNvPr id="5138" name="Oval 19"/>
          <p:cNvSpPr>
            <a:spLocks noChangeArrowheads="1"/>
          </p:cNvSpPr>
          <p:nvPr/>
        </p:nvSpPr>
        <p:spPr bwMode="auto">
          <a:xfrm>
            <a:off x="7524750" y="2383630"/>
            <a:ext cx="1330325" cy="720725"/>
          </a:xfrm>
          <a:prstGeom prst="ellipse">
            <a:avLst/>
          </a:prstGeom>
          <a:solidFill>
            <a:schemeClr val="bg1">
              <a:alpha val="79999"/>
            </a:schemeClr>
          </a:solidFill>
          <a:ln w="38100" cmpd="dbl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 typeface="Arial" charset="0"/>
              <a:buNone/>
            </a:pPr>
            <a:endParaRPr lang="pl-PL" altLang="pl-PL" sz="500">
              <a:latin typeface="Arial" charset="0"/>
            </a:endParaRPr>
          </a:p>
        </p:txBody>
      </p:sp>
      <p:sp>
        <p:nvSpPr>
          <p:cNvPr id="5139" name="Text Box 20"/>
          <p:cNvSpPr txBox="1">
            <a:spLocks noChangeArrowheads="1"/>
          </p:cNvSpPr>
          <p:nvPr/>
        </p:nvSpPr>
        <p:spPr bwMode="auto">
          <a:xfrm>
            <a:off x="7451725" y="2599530"/>
            <a:ext cx="1441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Arial" charset="0"/>
              <a:buNone/>
            </a:pPr>
            <a:r>
              <a:rPr lang="pl-PL" altLang="pl-PL" sz="1400" b="1">
                <a:solidFill>
                  <a:schemeClr val="tx2"/>
                </a:solidFill>
                <a:latin typeface="Constantia" pitchFamily="18" charset="0"/>
              </a:rPr>
              <a:t>Daewoo</a:t>
            </a:r>
          </a:p>
        </p:txBody>
      </p:sp>
      <p:sp>
        <p:nvSpPr>
          <p:cNvPr id="5140" name="Text Box 21"/>
          <p:cNvSpPr txBox="1">
            <a:spLocks noChangeArrowheads="1"/>
          </p:cNvSpPr>
          <p:nvPr/>
        </p:nvSpPr>
        <p:spPr bwMode="auto">
          <a:xfrm>
            <a:off x="247932" y="3409949"/>
            <a:ext cx="48244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pl-PL" altLang="pl-PL" sz="2000" b="1" dirty="0">
                <a:solidFill>
                  <a:schemeClr val="tx2"/>
                </a:solidFill>
                <a:latin typeface="Constantia" pitchFamily="18" charset="0"/>
              </a:rPr>
              <a:t> </a:t>
            </a:r>
            <a:r>
              <a:rPr lang="pl-PL" altLang="pl-PL" sz="1600" b="1" dirty="0">
                <a:solidFill>
                  <a:schemeClr val="tx2"/>
                </a:solidFill>
                <a:latin typeface="Constantia" pitchFamily="18" charset="0"/>
              </a:rPr>
              <a:t>1996 r.</a:t>
            </a:r>
            <a:r>
              <a:rPr lang="pl-PL" altLang="pl-PL" sz="1600" dirty="0">
                <a:solidFill>
                  <a:schemeClr val="tx2"/>
                </a:solidFill>
                <a:latin typeface="Constantia" pitchFamily="18" charset="0"/>
              </a:rPr>
              <a:t> – Przekształcenie ZAS w spółkę                            	z koreańskim koncernem Daewoo</a:t>
            </a:r>
          </a:p>
        </p:txBody>
      </p:sp>
      <p:sp>
        <p:nvSpPr>
          <p:cNvPr id="5141" name="Text Box 22"/>
          <p:cNvSpPr txBox="1">
            <a:spLocks noChangeArrowheads="1"/>
          </p:cNvSpPr>
          <p:nvPr/>
        </p:nvSpPr>
        <p:spPr bwMode="auto">
          <a:xfrm>
            <a:off x="247932" y="4130674"/>
            <a:ext cx="446405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pl-PL" altLang="pl-PL" sz="2000" dirty="0">
                <a:solidFill>
                  <a:schemeClr val="tx2"/>
                </a:solidFill>
                <a:latin typeface="Constantia" pitchFamily="18" charset="0"/>
              </a:rPr>
              <a:t> </a:t>
            </a:r>
            <a:r>
              <a:rPr lang="pl-PL" altLang="pl-PL" sz="1600" b="1" dirty="0">
                <a:solidFill>
                  <a:schemeClr val="tx2"/>
                </a:solidFill>
                <a:latin typeface="Constantia" pitchFamily="18" charset="0"/>
              </a:rPr>
              <a:t>1997 r.</a:t>
            </a:r>
            <a:r>
              <a:rPr lang="pl-PL" altLang="pl-PL" sz="1600" dirty="0">
                <a:solidFill>
                  <a:schemeClr val="tx2"/>
                </a:solidFill>
                <a:latin typeface="Constantia" pitchFamily="18" charset="0"/>
              </a:rPr>
              <a:t> – Podpisanie umowy z koreańską 	firmą HANYANG </a:t>
            </a:r>
            <a:r>
              <a:rPr lang="pl-PL" altLang="pl-PL" sz="1600" dirty="0" smtClean="0">
                <a:solidFill>
                  <a:schemeClr val="tx2"/>
                </a:solidFill>
                <a:latin typeface="Constantia" pitchFamily="18" charset="0"/>
              </a:rPr>
              <a:t>Precision </a:t>
            </a:r>
            <a:r>
              <a:rPr lang="pl-PL" altLang="pl-PL" sz="1600" dirty="0">
                <a:solidFill>
                  <a:schemeClr val="tx2"/>
                </a:solidFill>
                <a:latin typeface="Constantia" pitchFamily="18" charset="0"/>
              </a:rPr>
              <a:t>- 	powstanie HANYANG ZAS Sp. z o.o.</a:t>
            </a:r>
          </a:p>
        </p:txBody>
      </p:sp>
      <p:sp>
        <p:nvSpPr>
          <p:cNvPr id="5142" name="Oval 23"/>
          <p:cNvSpPr>
            <a:spLocks noChangeArrowheads="1"/>
          </p:cNvSpPr>
          <p:nvPr/>
        </p:nvSpPr>
        <p:spPr bwMode="auto">
          <a:xfrm>
            <a:off x="4787900" y="3175793"/>
            <a:ext cx="1512888" cy="747712"/>
          </a:xfrm>
          <a:prstGeom prst="ellipse">
            <a:avLst/>
          </a:prstGeom>
          <a:solidFill>
            <a:schemeClr val="bg1">
              <a:alpha val="79999"/>
            </a:schemeClr>
          </a:solidFill>
          <a:ln w="38100" cmpd="dbl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 typeface="Arial" charset="0"/>
              <a:buNone/>
            </a:pPr>
            <a:endParaRPr lang="pl-PL" altLang="pl-PL" sz="500">
              <a:latin typeface="Arial" charset="0"/>
            </a:endParaRPr>
          </a:p>
        </p:txBody>
      </p:sp>
      <p:sp>
        <p:nvSpPr>
          <p:cNvPr id="5143" name="Text Box 24"/>
          <p:cNvSpPr txBox="1">
            <a:spLocks noChangeArrowheads="1"/>
          </p:cNvSpPr>
          <p:nvPr/>
        </p:nvSpPr>
        <p:spPr bwMode="auto">
          <a:xfrm>
            <a:off x="4859338" y="3234530"/>
            <a:ext cx="1441450" cy="63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Arial" charset="0"/>
              <a:buNone/>
            </a:pPr>
            <a:r>
              <a:rPr lang="pl-PL" altLang="pl-PL" sz="1400" b="1" dirty="0" smtClean="0">
                <a:solidFill>
                  <a:schemeClr val="tx2"/>
                </a:solidFill>
                <a:latin typeface="Constantia" pitchFamily="18" charset="0"/>
              </a:rPr>
              <a:t>HANYANG</a:t>
            </a:r>
            <a:endParaRPr lang="pl-PL" altLang="pl-PL" sz="1400" b="1" dirty="0">
              <a:solidFill>
                <a:schemeClr val="tx2"/>
              </a:solidFill>
              <a:latin typeface="Constantia" pitchFamily="18" charset="0"/>
            </a:endParaRPr>
          </a:p>
          <a:p>
            <a:pPr algn="ctr">
              <a:spcBef>
                <a:spcPct val="50000"/>
              </a:spcBef>
              <a:buFont typeface="Arial" charset="0"/>
              <a:buNone/>
            </a:pPr>
            <a:r>
              <a:rPr lang="pl-PL" altLang="pl-PL" sz="1400" b="1" dirty="0">
                <a:solidFill>
                  <a:schemeClr val="tx2"/>
                </a:solidFill>
                <a:latin typeface="Constantia" pitchFamily="18" charset="0"/>
              </a:rPr>
              <a:t>Precision</a:t>
            </a:r>
          </a:p>
        </p:txBody>
      </p:sp>
      <p:sp>
        <p:nvSpPr>
          <p:cNvPr id="5144" name="Line 25"/>
          <p:cNvSpPr>
            <a:spLocks noChangeShapeType="1"/>
          </p:cNvSpPr>
          <p:nvPr/>
        </p:nvSpPr>
        <p:spPr bwMode="auto">
          <a:xfrm flipV="1">
            <a:off x="6196807" y="3175793"/>
            <a:ext cx="287337" cy="142875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pl-PL"/>
          </a:p>
        </p:txBody>
      </p:sp>
      <p:sp>
        <p:nvSpPr>
          <p:cNvPr id="5145" name="Line 26"/>
          <p:cNvSpPr>
            <a:spLocks noChangeShapeType="1"/>
          </p:cNvSpPr>
          <p:nvPr/>
        </p:nvSpPr>
        <p:spPr bwMode="auto">
          <a:xfrm>
            <a:off x="6403593" y="3318668"/>
            <a:ext cx="144462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pl-PL"/>
          </a:p>
        </p:txBody>
      </p:sp>
      <p:sp>
        <p:nvSpPr>
          <p:cNvPr id="5146" name="Oval 27"/>
          <p:cNvSpPr>
            <a:spLocks noChangeArrowheads="1"/>
          </p:cNvSpPr>
          <p:nvPr/>
        </p:nvSpPr>
        <p:spPr bwMode="auto">
          <a:xfrm>
            <a:off x="6300788" y="3527424"/>
            <a:ext cx="1728787" cy="792162"/>
          </a:xfrm>
          <a:prstGeom prst="ellipse">
            <a:avLst/>
          </a:prstGeom>
          <a:solidFill>
            <a:schemeClr val="bg2">
              <a:alpha val="79999"/>
            </a:schemeClr>
          </a:solidFill>
          <a:ln w="38100" cmpd="dbl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 typeface="Arial" charset="0"/>
              <a:buNone/>
            </a:pPr>
            <a:endParaRPr lang="pl-PL" altLang="pl-PL" sz="500">
              <a:latin typeface="Arial" charset="0"/>
            </a:endParaRPr>
          </a:p>
        </p:txBody>
      </p:sp>
      <p:sp>
        <p:nvSpPr>
          <p:cNvPr id="5147" name="Text Box 28"/>
          <p:cNvSpPr txBox="1">
            <a:spLocks noChangeArrowheads="1"/>
          </p:cNvSpPr>
          <p:nvPr/>
        </p:nvSpPr>
        <p:spPr bwMode="auto">
          <a:xfrm>
            <a:off x="6300788" y="3661567"/>
            <a:ext cx="18002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Arial" charset="0"/>
              <a:buNone/>
            </a:pPr>
            <a:r>
              <a:rPr lang="pl-PL" altLang="pl-PL" sz="1400" b="1" dirty="0">
                <a:solidFill>
                  <a:schemeClr val="tx2"/>
                </a:solidFill>
                <a:latin typeface="Constantia" pitchFamily="18" charset="0"/>
              </a:rPr>
              <a:t>HANYANG ZAS </a:t>
            </a:r>
            <a:br>
              <a:rPr lang="pl-PL" altLang="pl-PL" sz="1400" b="1" dirty="0">
                <a:solidFill>
                  <a:schemeClr val="tx2"/>
                </a:solidFill>
                <a:latin typeface="Constantia" pitchFamily="18" charset="0"/>
              </a:rPr>
            </a:br>
            <a:r>
              <a:rPr lang="pl-PL" altLang="pl-PL" sz="1400" b="1" dirty="0">
                <a:solidFill>
                  <a:schemeClr val="tx2"/>
                </a:solidFill>
                <a:latin typeface="Constantia" pitchFamily="18" charset="0"/>
              </a:rPr>
              <a:t>Sp. z o.o.</a:t>
            </a:r>
          </a:p>
        </p:txBody>
      </p:sp>
      <p:sp>
        <p:nvSpPr>
          <p:cNvPr id="5148" name="Oval 29"/>
          <p:cNvSpPr>
            <a:spLocks noChangeArrowheads="1"/>
          </p:cNvSpPr>
          <p:nvPr/>
        </p:nvSpPr>
        <p:spPr bwMode="auto">
          <a:xfrm>
            <a:off x="5219700" y="5204052"/>
            <a:ext cx="3024188" cy="1295400"/>
          </a:xfrm>
          <a:prstGeom prst="ellipse">
            <a:avLst/>
          </a:prstGeom>
          <a:solidFill>
            <a:schemeClr val="bg1">
              <a:alpha val="79999"/>
            </a:schemeClr>
          </a:solidFill>
          <a:ln w="38100" cmpd="dbl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 typeface="Arial" charset="0"/>
              <a:buNone/>
            </a:pPr>
            <a:endParaRPr lang="pl-PL" altLang="pl-PL" sz="500">
              <a:latin typeface="Arial" charset="0"/>
            </a:endParaRPr>
          </a:p>
        </p:txBody>
      </p:sp>
      <p:sp>
        <p:nvSpPr>
          <p:cNvPr id="5149" name="Line 30"/>
          <p:cNvSpPr>
            <a:spLocks noChangeShapeType="1"/>
          </p:cNvSpPr>
          <p:nvPr/>
        </p:nvSpPr>
        <p:spPr bwMode="auto">
          <a:xfrm>
            <a:off x="7164388" y="4350519"/>
            <a:ext cx="0" cy="7921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pl-PL"/>
          </a:p>
        </p:txBody>
      </p:sp>
      <p:sp>
        <p:nvSpPr>
          <p:cNvPr id="5150" name="Oval 31"/>
          <p:cNvSpPr>
            <a:spLocks noChangeArrowheads="1"/>
          </p:cNvSpPr>
          <p:nvPr/>
        </p:nvSpPr>
        <p:spPr bwMode="auto">
          <a:xfrm>
            <a:off x="6300788" y="5516563"/>
            <a:ext cx="1728787" cy="792162"/>
          </a:xfrm>
          <a:prstGeom prst="ellipse">
            <a:avLst/>
          </a:prstGeom>
          <a:solidFill>
            <a:schemeClr val="bg2">
              <a:alpha val="79999"/>
            </a:schemeClr>
          </a:solidFill>
          <a:ln w="38100" cmpd="dbl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 typeface="Arial" charset="0"/>
              <a:buNone/>
            </a:pPr>
            <a:endParaRPr lang="pl-PL" altLang="pl-PL" sz="500">
              <a:latin typeface="Arial" charset="0"/>
            </a:endParaRPr>
          </a:p>
        </p:txBody>
      </p:sp>
      <p:sp>
        <p:nvSpPr>
          <p:cNvPr id="5151" name="Text Box 33"/>
          <p:cNvSpPr txBox="1">
            <a:spLocks noChangeArrowheads="1"/>
          </p:cNvSpPr>
          <p:nvPr/>
        </p:nvSpPr>
        <p:spPr bwMode="auto">
          <a:xfrm>
            <a:off x="4859338" y="5564414"/>
            <a:ext cx="1657350" cy="63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Arial" charset="0"/>
              <a:buNone/>
            </a:pPr>
            <a:r>
              <a:rPr lang="pl-PL" altLang="pl-PL" sz="1400" b="1">
                <a:solidFill>
                  <a:schemeClr val="tx2"/>
                </a:solidFill>
                <a:latin typeface="Constantia" pitchFamily="18" charset="0"/>
              </a:rPr>
              <a:t>FSO</a:t>
            </a:r>
          </a:p>
          <a:p>
            <a:pPr algn="ctr">
              <a:spcBef>
                <a:spcPct val="50000"/>
              </a:spcBef>
              <a:buFont typeface="Arial" charset="0"/>
              <a:buNone/>
            </a:pPr>
            <a:r>
              <a:rPr lang="en-US" altLang="pl-PL" sz="1400">
                <a:solidFill>
                  <a:schemeClr val="tx2"/>
                </a:solidFill>
                <a:latin typeface="Constantia" pitchFamily="18" charset="0"/>
              </a:rPr>
              <a:t>         Wars</a:t>
            </a:r>
            <a:r>
              <a:rPr lang="pl-PL" altLang="pl-PL" sz="1400">
                <a:solidFill>
                  <a:schemeClr val="tx2"/>
                </a:solidFill>
                <a:latin typeface="Constantia" pitchFamily="18" charset="0"/>
              </a:rPr>
              <a:t>z</a:t>
            </a:r>
            <a:r>
              <a:rPr lang="en-US" altLang="pl-PL" sz="1400">
                <a:solidFill>
                  <a:schemeClr val="tx2"/>
                </a:solidFill>
                <a:latin typeface="Constantia" pitchFamily="18" charset="0"/>
              </a:rPr>
              <a:t>aw</a:t>
            </a:r>
            <a:r>
              <a:rPr lang="pl-PL" altLang="pl-PL" sz="1400">
                <a:solidFill>
                  <a:schemeClr val="tx2"/>
                </a:solidFill>
                <a:latin typeface="Constantia" pitchFamily="18" charset="0"/>
              </a:rPr>
              <a:t>a</a:t>
            </a:r>
            <a:endParaRPr lang="en-US" altLang="pl-PL" sz="1400">
              <a:solidFill>
                <a:schemeClr val="tx2"/>
              </a:solidFill>
              <a:latin typeface="Constantia" pitchFamily="18" charset="0"/>
            </a:endParaRPr>
          </a:p>
        </p:txBody>
      </p:sp>
      <p:sp>
        <p:nvSpPr>
          <p:cNvPr id="5152" name="Oval 34"/>
          <p:cNvSpPr>
            <a:spLocks noChangeArrowheads="1"/>
          </p:cNvSpPr>
          <p:nvPr/>
        </p:nvSpPr>
        <p:spPr bwMode="auto">
          <a:xfrm>
            <a:off x="4828454" y="4174158"/>
            <a:ext cx="1330325" cy="720725"/>
          </a:xfrm>
          <a:prstGeom prst="ellipse">
            <a:avLst/>
          </a:prstGeom>
          <a:solidFill>
            <a:schemeClr val="bg1">
              <a:alpha val="79999"/>
            </a:schemeClr>
          </a:solidFill>
          <a:ln w="38100" cmpd="dbl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 typeface="Arial" charset="0"/>
              <a:buNone/>
            </a:pPr>
            <a:endParaRPr lang="pl-PL" altLang="pl-PL" sz="500">
              <a:latin typeface="Arial" charset="0"/>
            </a:endParaRPr>
          </a:p>
        </p:txBody>
      </p:sp>
      <p:sp>
        <p:nvSpPr>
          <p:cNvPr id="5153" name="Text Box 35"/>
          <p:cNvSpPr txBox="1">
            <a:spLocks noChangeArrowheads="1"/>
          </p:cNvSpPr>
          <p:nvPr/>
        </p:nvSpPr>
        <p:spPr bwMode="auto">
          <a:xfrm>
            <a:off x="4859338" y="4258250"/>
            <a:ext cx="13684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Arial" charset="0"/>
              <a:buNone/>
            </a:pPr>
            <a:r>
              <a:rPr lang="pl-PL" altLang="pl-PL" sz="1200" b="1" dirty="0" smtClean="0">
                <a:solidFill>
                  <a:schemeClr val="tx2"/>
                </a:solidFill>
                <a:latin typeface="Constantia" pitchFamily="18" charset="0"/>
              </a:rPr>
              <a:t>Wycofanie udziałów przez Daewoo</a:t>
            </a:r>
            <a:endParaRPr lang="pl-PL" altLang="pl-PL" sz="1200" b="1" dirty="0">
              <a:solidFill>
                <a:schemeClr val="tx2"/>
              </a:solidFill>
              <a:latin typeface="Constantia" pitchFamily="18" charset="0"/>
            </a:endParaRPr>
          </a:p>
        </p:txBody>
      </p:sp>
      <p:sp>
        <p:nvSpPr>
          <p:cNvPr id="6183" name="Rectangle 39"/>
          <p:cNvSpPr>
            <a:spLocks noGrp="1" noChangeArrowheads="1"/>
          </p:cNvSpPr>
          <p:nvPr>
            <p:ph type="title"/>
          </p:nvPr>
        </p:nvSpPr>
        <p:spPr>
          <a:xfrm>
            <a:off x="789269" y="488949"/>
            <a:ext cx="3384550" cy="1079500"/>
          </a:xfrm>
        </p:spPr>
        <p:txBody>
          <a:bodyPr/>
          <a:lstStyle/>
          <a:p>
            <a:pPr>
              <a:defRPr/>
            </a:pPr>
            <a:r>
              <a:rPr lang="pl-PL" altLang="pl-PL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nstantia" pitchFamily="18" charset="0"/>
              </a:rPr>
              <a:t>HISTORIA FIRMY</a:t>
            </a:r>
          </a:p>
        </p:txBody>
      </p:sp>
      <p:pic>
        <p:nvPicPr>
          <p:cNvPr id="5156" name="Picture 40" descr="decorative-lines-2_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29" b="38693"/>
          <a:stretch>
            <a:fillRect/>
          </a:stretch>
        </p:blipFill>
        <p:spPr bwMode="auto">
          <a:xfrm>
            <a:off x="1652869" y="236537"/>
            <a:ext cx="165576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60" name="Rectangle 9"/>
          <p:cNvSpPr>
            <a:spLocks noChangeArrowheads="1"/>
          </p:cNvSpPr>
          <p:nvPr/>
        </p:nvSpPr>
        <p:spPr bwMode="auto">
          <a:xfrm>
            <a:off x="8085138" y="6357938"/>
            <a:ext cx="93662" cy="130175"/>
          </a:xfrm>
          <a:prstGeom prst="rect">
            <a:avLst/>
          </a:prstGeom>
          <a:solidFill>
            <a:srgbClr val="CC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 typeface="Arial" charset="0"/>
              <a:buNone/>
            </a:pPr>
            <a:endParaRPr lang="pl-PL" altLang="pl-PL" sz="1000">
              <a:latin typeface="Arial" charset="0"/>
            </a:endParaRPr>
          </a:p>
        </p:txBody>
      </p:sp>
      <p:sp>
        <p:nvSpPr>
          <p:cNvPr id="5161" name="Text Box 10"/>
          <p:cNvSpPr txBox="1">
            <a:spLocks noChangeArrowheads="1"/>
          </p:cNvSpPr>
          <p:nvPr/>
        </p:nvSpPr>
        <p:spPr bwMode="auto">
          <a:xfrm>
            <a:off x="8132763" y="6291263"/>
            <a:ext cx="1089025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 typeface="Arial" charset="0"/>
              <a:buNone/>
            </a:pPr>
            <a:r>
              <a:rPr lang="pl-PL" altLang="pl-PL" sz="1000" b="1" dirty="0">
                <a:solidFill>
                  <a:schemeClr val="tx2"/>
                </a:solidFill>
                <a:latin typeface="Constantia" pitchFamily="18" charset="0"/>
              </a:rPr>
              <a:t>90% FSO S.A.</a:t>
            </a:r>
          </a:p>
        </p:txBody>
      </p:sp>
      <p:sp>
        <p:nvSpPr>
          <p:cNvPr id="5162" name="Text Box 10"/>
          <p:cNvSpPr txBox="1">
            <a:spLocks noChangeArrowheads="1"/>
          </p:cNvSpPr>
          <p:nvPr/>
        </p:nvSpPr>
        <p:spPr bwMode="auto">
          <a:xfrm>
            <a:off x="8154988" y="6496050"/>
            <a:ext cx="1090612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 typeface="Arial" charset="0"/>
              <a:buNone/>
            </a:pPr>
            <a:r>
              <a:rPr lang="pl-PL" altLang="pl-PL" sz="1000" b="1" dirty="0">
                <a:solidFill>
                  <a:schemeClr val="tx2"/>
                </a:solidFill>
                <a:latin typeface="Constantia" pitchFamily="18" charset="0"/>
              </a:rPr>
              <a:t>10% H&amp;D Co.</a:t>
            </a:r>
          </a:p>
        </p:txBody>
      </p:sp>
      <p:sp>
        <p:nvSpPr>
          <p:cNvPr id="5163" name="Rectangle 9"/>
          <p:cNvSpPr>
            <a:spLocks noChangeArrowheads="1"/>
          </p:cNvSpPr>
          <p:nvPr/>
        </p:nvSpPr>
        <p:spPr bwMode="auto">
          <a:xfrm>
            <a:off x="8078788" y="6554788"/>
            <a:ext cx="93662" cy="130175"/>
          </a:xfrm>
          <a:prstGeom prst="rect">
            <a:avLst/>
          </a:prstGeom>
          <a:solidFill>
            <a:srgbClr val="FFCC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 typeface="Arial" charset="0"/>
              <a:buNone/>
            </a:pPr>
            <a:endParaRPr lang="pl-PL" altLang="pl-PL" sz="1000">
              <a:latin typeface="Arial" charset="0"/>
            </a:endParaRPr>
          </a:p>
        </p:txBody>
      </p:sp>
      <p:sp>
        <p:nvSpPr>
          <p:cNvPr id="5164" name="Text Box 37"/>
          <p:cNvSpPr txBox="1">
            <a:spLocks noChangeArrowheads="1"/>
          </p:cNvSpPr>
          <p:nvPr/>
        </p:nvSpPr>
        <p:spPr bwMode="auto">
          <a:xfrm>
            <a:off x="288606" y="5137412"/>
            <a:ext cx="4608512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pl-PL" altLang="pl-PL" sz="2000" b="1" dirty="0">
                <a:solidFill>
                  <a:schemeClr val="tx2"/>
                </a:solidFill>
                <a:latin typeface="Constantia" pitchFamily="18" charset="0"/>
              </a:rPr>
              <a:t> </a:t>
            </a:r>
            <a:r>
              <a:rPr lang="pl-PL" altLang="pl-PL" sz="1600" b="1" dirty="0" smtClean="0">
                <a:solidFill>
                  <a:schemeClr val="tx2"/>
                </a:solidFill>
                <a:latin typeface="Constantia" pitchFamily="18" charset="0"/>
              </a:rPr>
              <a:t>2011 </a:t>
            </a:r>
            <a:r>
              <a:rPr lang="pl-PL" altLang="pl-PL" sz="1600" b="1" dirty="0">
                <a:solidFill>
                  <a:schemeClr val="tx2"/>
                </a:solidFill>
                <a:latin typeface="Constantia" pitchFamily="18" charset="0"/>
              </a:rPr>
              <a:t>r. </a:t>
            </a:r>
            <a:r>
              <a:rPr lang="pl-PL" altLang="pl-PL" sz="1600" dirty="0">
                <a:solidFill>
                  <a:schemeClr val="tx2"/>
                </a:solidFill>
                <a:latin typeface="Constantia" pitchFamily="18" charset="0"/>
              </a:rPr>
              <a:t>–  </a:t>
            </a:r>
            <a:r>
              <a:rPr lang="pl-PL" altLang="pl-PL" sz="1600" dirty="0" smtClean="0">
                <a:solidFill>
                  <a:schemeClr val="tx2"/>
                </a:solidFill>
                <a:latin typeface="Constantia" pitchFamily="18" charset="0"/>
              </a:rPr>
              <a:t>Przeniesienie własności udziałów </a:t>
            </a:r>
            <a:br>
              <a:rPr lang="pl-PL" altLang="pl-PL" sz="1600" dirty="0" smtClean="0">
                <a:solidFill>
                  <a:schemeClr val="tx2"/>
                </a:solidFill>
                <a:latin typeface="Constantia" pitchFamily="18" charset="0"/>
              </a:rPr>
            </a:br>
            <a:r>
              <a:rPr lang="pl-PL" altLang="pl-PL" sz="1600" dirty="0" smtClean="0">
                <a:solidFill>
                  <a:schemeClr val="tx2"/>
                </a:solidFill>
                <a:latin typeface="Constantia" pitchFamily="18" charset="0"/>
              </a:rPr>
              <a:t>                  z HANYANG Precision na H&amp;D, </a:t>
            </a:r>
            <a:br>
              <a:rPr lang="pl-PL" altLang="pl-PL" sz="1600" dirty="0" smtClean="0">
                <a:solidFill>
                  <a:schemeClr val="tx2"/>
                </a:solidFill>
                <a:latin typeface="Constantia" pitchFamily="18" charset="0"/>
              </a:rPr>
            </a:br>
            <a:r>
              <a:rPr lang="pl-PL" altLang="pl-PL" sz="1600" dirty="0" smtClean="0">
                <a:solidFill>
                  <a:schemeClr val="tx2"/>
                </a:solidFill>
                <a:latin typeface="Constantia" pitchFamily="18" charset="0"/>
              </a:rPr>
              <a:t>                  działających w ramach jednej </a:t>
            </a:r>
            <a:br>
              <a:rPr lang="pl-PL" altLang="pl-PL" sz="1600" dirty="0" smtClean="0">
                <a:solidFill>
                  <a:schemeClr val="tx2"/>
                </a:solidFill>
                <a:latin typeface="Constantia" pitchFamily="18" charset="0"/>
              </a:rPr>
            </a:br>
            <a:r>
              <a:rPr lang="pl-PL" altLang="pl-PL" sz="1600" dirty="0" smtClean="0">
                <a:solidFill>
                  <a:schemeClr val="tx2"/>
                </a:solidFill>
                <a:latin typeface="Constantia" pitchFamily="18" charset="0"/>
              </a:rPr>
              <a:t>                  grupy kapitałowej</a:t>
            </a:r>
            <a:endParaRPr lang="en-US" altLang="pl-PL" sz="1600" dirty="0">
              <a:solidFill>
                <a:schemeClr val="tx2"/>
              </a:solidFill>
              <a:latin typeface="Constantia" pitchFamily="18" charset="0"/>
            </a:endParaRPr>
          </a:p>
        </p:txBody>
      </p:sp>
      <p:sp>
        <p:nvSpPr>
          <p:cNvPr id="3" name="Strzałka w górę 2"/>
          <p:cNvSpPr/>
          <p:nvPr/>
        </p:nvSpPr>
        <p:spPr>
          <a:xfrm rot="19837690">
            <a:off x="5433649" y="4939903"/>
            <a:ext cx="221390" cy="405558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aphicFrame>
        <p:nvGraphicFramePr>
          <p:cNvPr id="47" name="Obi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7994059"/>
              </p:ext>
            </p:extLst>
          </p:nvPr>
        </p:nvGraphicFramePr>
        <p:xfrm>
          <a:off x="6081670" y="5226276"/>
          <a:ext cx="2205037" cy="1409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159" name="Text Box 32"/>
          <p:cNvSpPr txBox="1">
            <a:spLocks noChangeArrowheads="1"/>
          </p:cNvSpPr>
          <p:nvPr/>
        </p:nvSpPr>
        <p:spPr bwMode="auto">
          <a:xfrm>
            <a:off x="6331744" y="5512027"/>
            <a:ext cx="180022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Arial" charset="0"/>
              <a:buNone/>
            </a:pPr>
            <a:r>
              <a:rPr lang="pl-PL" altLang="pl-PL" sz="1200" b="1" dirty="0">
                <a:latin typeface="Constantia" pitchFamily="18" charset="0"/>
              </a:rPr>
              <a:t>HANYANG ZAS </a:t>
            </a:r>
            <a:br>
              <a:rPr lang="pl-PL" altLang="pl-PL" sz="1200" b="1" dirty="0">
                <a:latin typeface="Constantia" pitchFamily="18" charset="0"/>
              </a:rPr>
            </a:br>
            <a:r>
              <a:rPr lang="pl-PL" altLang="pl-PL" sz="1200" b="1" dirty="0">
                <a:latin typeface="Constantia" pitchFamily="18" charset="0"/>
              </a:rPr>
              <a:t>Sp. z o.o.</a:t>
            </a:r>
          </a:p>
        </p:txBody>
      </p:sp>
    </p:spTree>
  </p:cSld>
  <p:clrMapOvr>
    <a:masterClrMapping/>
  </p:clrMapOvr>
  <p:transition advTm="30000">
    <p:sndAc>
      <p:endSnd/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ytuł 1"/>
          <p:cNvSpPr>
            <a:spLocks noGrp="1"/>
          </p:cNvSpPr>
          <p:nvPr>
            <p:ph type="title"/>
          </p:nvPr>
        </p:nvSpPr>
        <p:spPr>
          <a:xfrm>
            <a:off x="457200" y="-20198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Najważniejsze wydarzenia Spółki</a:t>
            </a:r>
          </a:p>
        </p:txBody>
      </p:sp>
      <p:sp>
        <p:nvSpPr>
          <p:cNvPr id="6147" name="Text Box 7"/>
          <p:cNvSpPr txBox="1">
            <a:spLocks noChangeArrowheads="1"/>
          </p:cNvSpPr>
          <p:nvPr/>
        </p:nvSpPr>
        <p:spPr bwMode="auto">
          <a:xfrm>
            <a:off x="107950" y="908050"/>
            <a:ext cx="8928100" cy="573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pl-PL" altLang="pl-PL" sz="1400" b="1" dirty="0" smtClean="0">
                <a:latin typeface="Arial" charset="0"/>
              </a:rPr>
              <a:t>1972 </a:t>
            </a:r>
            <a:r>
              <a:rPr lang="pl-PL" altLang="pl-PL" sz="1400" b="1" dirty="0">
                <a:latin typeface="Arial" charset="0"/>
              </a:rPr>
              <a:t>– FSO - Powstanie Zakładu Armatury Samochodowej (ZTS STYREN i Spółdzielnia METAL)</a:t>
            </a:r>
          </a:p>
          <a:p>
            <a:pPr>
              <a:buFont typeface="Arial" charset="0"/>
              <a:buNone/>
            </a:pPr>
            <a:r>
              <a:rPr lang="pl-PL" altLang="pl-PL" sz="1400" dirty="0">
                <a:latin typeface="Arial" charset="0"/>
              </a:rPr>
              <a:t>1972 – 1996 – FSO – Fiat, Polonez</a:t>
            </a:r>
          </a:p>
          <a:p>
            <a:pPr>
              <a:buFont typeface="Arial" charset="0"/>
              <a:buNone/>
            </a:pPr>
            <a:r>
              <a:rPr lang="pl-PL" altLang="pl-PL" sz="1400" b="1" dirty="0">
                <a:latin typeface="Arial" charset="0"/>
              </a:rPr>
              <a:t>1996 - Przekształcenie FSO - przedsiębiorstwo państwowe, w spółkę z koreańskim koncernem Daewoo</a:t>
            </a:r>
          </a:p>
          <a:p>
            <a:pPr>
              <a:buFont typeface="Arial" charset="0"/>
              <a:buNone/>
            </a:pPr>
            <a:r>
              <a:rPr lang="pl-PL" altLang="pl-PL" sz="1400" dirty="0">
                <a:latin typeface="Arial" charset="0"/>
              </a:rPr>
              <a:t>1997 – </a:t>
            </a:r>
            <a:r>
              <a:rPr lang="pl-PL" altLang="pl-PL" sz="1400" dirty="0" err="1">
                <a:latin typeface="Arial" charset="0"/>
              </a:rPr>
              <a:t>Hanyang</a:t>
            </a:r>
            <a:r>
              <a:rPr lang="pl-PL" altLang="pl-PL" sz="1400" dirty="0">
                <a:latin typeface="Arial" charset="0"/>
              </a:rPr>
              <a:t> </a:t>
            </a:r>
            <a:r>
              <a:rPr lang="pl-PL" altLang="pl-PL" sz="1400" dirty="0" smtClean="0">
                <a:latin typeface="Arial" charset="0"/>
              </a:rPr>
              <a:t>ZAS </a:t>
            </a:r>
            <a:r>
              <a:rPr lang="pl-PL" altLang="pl-PL" sz="1400" dirty="0">
                <a:latin typeface="Arial" charset="0"/>
              </a:rPr>
              <a:t>- podpisanie umowy z koreańską firmą HANYANG PRECISION</a:t>
            </a:r>
            <a:endParaRPr lang="fr-FR" altLang="pl-PL" sz="1400" dirty="0">
              <a:latin typeface="Arial" charset="0"/>
            </a:endParaRPr>
          </a:p>
          <a:p>
            <a:pPr>
              <a:buFont typeface="Arial" charset="0"/>
              <a:buNone/>
            </a:pPr>
            <a:r>
              <a:rPr lang="fr-FR" altLang="pl-PL" sz="1400" b="1" dirty="0">
                <a:latin typeface="Arial" charset="0"/>
              </a:rPr>
              <a:t>1996 – 2004 – Daewoo FSO - Polonez Plus, Matiz, Nubira, Lanos</a:t>
            </a:r>
            <a:endParaRPr lang="pl-PL" altLang="pl-PL" sz="1400" b="1" dirty="0">
              <a:latin typeface="Arial" charset="0"/>
            </a:endParaRPr>
          </a:p>
          <a:p>
            <a:pPr>
              <a:buFont typeface="Arial" charset="0"/>
              <a:buNone/>
            </a:pPr>
            <a:r>
              <a:rPr lang="pl-PL" altLang="pl-PL" sz="1400" dirty="0">
                <a:latin typeface="Arial" charset="0"/>
              </a:rPr>
              <a:t>1998 – certyfikat jakości ISO 9001</a:t>
            </a:r>
          </a:p>
          <a:p>
            <a:pPr>
              <a:buFont typeface="Arial" charset="0"/>
              <a:buNone/>
            </a:pPr>
            <a:r>
              <a:rPr lang="pl-PL" altLang="pl-PL" sz="1400" b="1" dirty="0">
                <a:latin typeface="Arial" charset="0"/>
              </a:rPr>
              <a:t>1999 – 2005 – IKEA – </a:t>
            </a:r>
            <a:r>
              <a:rPr lang="pl-PL" altLang="pl-PL" sz="1400" b="1" dirty="0" err="1">
                <a:latin typeface="Arial" charset="0"/>
              </a:rPr>
              <a:t>Rationell</a:t>
            </a:r>
            <a:r>
              <a:rPr lang="pl-PL" altLang="pl-PL" sz="1400" b="1" dirty="0">
                <a:latin typeface="Arial" charset="0"/>
              </a:rPr>
              <a:t>, </a:t>
            </a:r>
            <a:r>
              <a:rPr lang="pl-PL" altLang="pl-PL" sz="1400" b="1" dirty="0" err="1">
                <a:latin typeface="Arial" charset="0"/>
              </a:rPr>
              <a:t>Risten</a:t>
            </a:r>
            <a:endParaRPr lang="pl-PL" altLang="pl-PL" sz="1400" b="1" dirty="0">
              <a:latin typeface="Arial" charset="0"/>
            </a:endParaRPr>
          </a:p>
          <a:p>
            <a:pPr>
              <a:buFont typeface="Arial" charset="0"/>
              <a:buNone/>
            </a:pPr>
            <a:r>
              <a:rPr lang="pl-PL" altLang="pl-PL" sz="1400" dirty="0">
                <a:latin typeface="Arial" charset="0"/>
              </a:rPr>
              <a:t>1998 – 2002 – Daewoo Electronics – obudowy do telewizorów</a:t>
            </a:r>
          </a:p>
          <a:p>
            <a:pPr>
              <a:buFont typeface="Arial" charset="0"/>
              <a:buNone/>
            </a:pPr>
            <a:r>
              <a:rPr lang="pl-PL" altLang="pl-PL" sz="1400" b="1" dirty="0">
                <a:latin typeface="Arial" charset="0"/>
              </a:rPr>
              <a:t>2004 – uzyskanie certyfikatu ISO TS</a:t>
            </a:r>
          </a:p>
          <a:p>
            <a:pPr>
              <a:buFont typeface="Arial" charset="0"/>
              <a:buNone/>
            </a:pPr>
            <a:r>
              <a:rPr lang="pl-PL" altLang="pl-PL" sz="1400" dirty="0">
                <a:latin typeface="Arial" charset="0"/>
              </a:rPr>
              <a:t>2003 – 2004 – restrukturyzacja spółki</a:t>
            </a:r>
          </a:p>
          <a:p>
            <a:pPr>
              <a:buFont typeface="Arial" charset="0"/>
              <a:buNone/>
            </a:pPr>
            <a:r>
              <a:rPr lang="pl-PL" altLang="pl-PL" sz="1400" b="1" dirty="0">
                <a:latin typeface="Arial" charset="0"/>
              </a:rPr>
              <a:t>2004 – 2007 – </a:t>
            </a:r>
            <a:r>
              <a:rPr lang="pl-PL" altLang="pl-PL" sz="1400" b="1" dirty="0" err="1">
                <a:latin typeface="Arial" charset="0"/>
              </a:rPr>
              <a:t>Rosti</a:t>
            </a:r>
            <a:r>
              <a:rPr lang="pl-PL" altLang="pl-PL" sz="1400" b="1" dirty="0">
                <a:latin typeface="Arial" charset="0"/>
              </a:rPr>
              <a:t> – Philips, Napoleon, TUNA</a:t>
            </a:r>
          </a:p>
          <a:p>
            <a:pPr>
              <a:buFont typeface="Arial" charset="0"/>
              <a:buNone/>
            </a:pPr>
            <a:r>
              <a:rPr lang="pl-PL" altLang="pl-PL" sz="1400" dirty="0">
                <a:latin typeface="Arial" charset="0"/>
              </a:rPr>
              <a:t>2005 – ZAO ZAZ Ukraina – przejęcie udziałów FSO SA</a:t>
            </a:r>
          </a:p>
          <a:p>
            <a:pPr>
              <a:buFont typeface="Arial" charset="0"/>
              <a:buNone/>
            </a:pPr>
            <a:r>
              <a:rPr lang="pl-PL" altLang="pl-PL" sz="1400" b="1" dirty="0">
                <a:latin typeface="Arial" charset="0"/>
              </a:rPr>
              <a:t>2005 – </a:t>
            </a:r>
            <a:r>
              <a:rPr lang="pl-PL" altLang="pl-PL" sz="1400" b="1" dirty="0" err="1">
                <a:latin typeface="Arial" charset="0"/>
              </a:rPr>
              <a:t>Thule</a:t>
            </a:r>
            <a:r>
              <a:rPr lang="pl-PL" altLang="pl-PL" sz="1400" b="1" dirty="0">
                <a:latin typeface="Arial" charset="0"/>
              </a:rPr>
              <a:t> - Suzuki, Fiat, Ford</a:t>
            </a:r>
          </a:p>
          <a:p>
            <a:pPr>
              <a:buFont typeface="Arial" charset="0"/>
              <a:buNone/>
            </a:pPr>
            <a:r>
              <a:rPr lang="pl-PL" altLang="pl-PL" sz="1400" dirty="0">
                <a:latin typeface="Arial" charset="0"/>
              </a:rPr>
              <a:t>2008 – Adam Opel – Astra 2</a:t>
            </a:r>
          </a:p>
          <a:p>
            <a:pPr>
              <a:buFont typeface="Arial" charset="0"/>
              <a:buNone/>
            </a:pPr>
            <a:r>
              <a:rPr lang="pl-PL" altLang="pl-PL" sz="1400" b="1" dirty="0">
                <a:latin typeface="Arial" charset="0"/>
              </a:rPr>
              <a:t>2008 – projekt GMDAT - Chevrolet </a:t>
            </a:r>
            <a:r>
              <a:rPr lang="pl-PL" altLang="pl-PL" sz="1400" b="1" dirty="0" err="1">
                <a:latin typeface="Arial" charset="0"/>
              </a:rPr>
              <a:t>Aveo</a:t>
            </a:r>
            <a:endParaRPr lang="pl-PL" altLang="pl-PL" sz="1400" b="1" dirty="0">
              <a:latin typeface="Arial" charset="0"/>
            </a:endParaRPr>
          </a:p>
          <a:p>
            <a:pPr>
              <a:buFont typeface="Arial" charset="0"/>
              <a:buNone/>
            </a:pPr>
            <a:r>
              <a:rPr lang="pl-PL" altLang="pl-PL" sz="1400" dirty="0">
                <a:latin typeface="Arial" charset="0"/>
              </a:rPr>
              <a:t>2009 – </a:t>
            </a:r>
            <a:r>
              <a:rPr lang="pl-PL" altLang="pl-PL" sz="1400" dirty="0" err="1">
                <a:latin typeface="Arial" charset="0"/>
              </a:rPr>
              <a:t>Plast</a:t>
            </a:r>
            <a:r>
              <a:rPr lang="pl-PL" altLang="pl-PL" sz="1400" dirty="0">
                <a:latin typeface="Arial" charset="0"/>
              </a:rPr>
              <a:t> Team - rozszerzenie współpracy – produkty AGD</a:t>
            </a:r>
          </a:p>
          <a:p>
            <a:pPr>
              <a:buFont typeface="Arial" charset="0"/>
              <a:buNone/>
            </a:pPr>
            <a:r>
              <a:rPr lang="pl-PL" altLang="pl-PL" sz="1400" b="1" dirty="0">
                <a:latin typeface="Arial" charset="0"/>
              </a:rPr>
              <a:t>2010 – 2013 </a:t>
            </a:r>
            <a:r>
              <a:rPr lang="pl-PL" altLang="pl-PL" sz="1400" b="1" dirty="0" err="1">
                <a:latin typeface="Arial" charset="0"/>
              </a:rPr>
              <a:t>Plast</a:t>
            </a:r>
            <a:r>
              <a:rPr lang="pl-PL" altLang="pl-PL" sz="1400" b="1" dirty="0">
                <a:latin typeface="Arial" charset="0"/>
              </a:rPr>
              <a:t> Team – Lego</a:t>
            </a:r>
          </a:p>
          <a:p>
            <a:pPr>
              <a:buFont typeface="Arial" charset="0"/>
              <a:buNone/>
            </a:pPr>
            <a:r>
              <a:rPr lang="pl-PL" altLang="pl-PL" sz="1400" dirty="0">
                <a:latin typeface="Arial" charset="0"/>
              </a:rPr>
              <a:t>2011 – SMR - Opel Astra 4 (3HB and </a:t>
            </a:r>
            <a:r>
              <a:rPr lang="pl-PL" altLang="pl-PL" sz="1400" dirty="0" err="1">
                <a:latin typeface="Arial" charset="0"/>
              </a:rPr>
              <a:t>Cabrio</a:t>
            </a:r>
            <a:r>
              <a:rPr lang="pl-PL" altLang="pl-PL" sz="1400" dirty="0">
                <a:latin typeface="Arial" charset="0"/>
              </a:rPr>
              <a:t>)</a:t>
            </a:r>
          </a:p>
          <a:p>
            <a:pPr>
              <a:buFont typeface="Arial" charset="0"/>
              <a:buNone/>
            </a:pPr>
            <a:r>
              <a:rPr lang="pl-PL" altLang="pl-PL" sz="1400" b="1" dirty="0">
                <a:latin typeface="Arial" charset="0"/>
              </a:rPr>
              <a:t>2011 - 2012 – Sapa - </a:t>
            </a:r>
            <a:r>
              <a:rPr lang="pl-PL" altLang="pl-PL" sz="1400" b="1" dirty="0"/>
              <a:t>projekt NBC (Suzuki, Fiat), B90 Dacia Cross</a:t>
            </a:r>
          </a:p>
          <a:p>
            <a:pPr>
              <a:buFont typeface="Arial" charset="0"/>
              <a:buNone/>
            </a:pPr>
            <a:r>
              <a:rPr lang="pl-PL" altLang="pl-PL" sz="1400" dirty="0">
                <a:latin typeface="Arial" charset="0"/>
              </a:rPr>
              <a:t>2013 – ROOM </a:t>
            </a:r>
            <a:r>
              <a:rPr lang="pl-PL" altLang="pl-PL" sz="1400" dirty="0" err="1">
                <a:latin typeface="Arial" charset="0"/>
              </a:rPr>
              <a:t>Copenhagen</a:t>
            </a:r>
            <a:r>
              <a:rPr lang="pl-PL" altLang="pl-PL" sz="1400" dirty="0">
                <a:latin typeface="Arial" charset="0"/>
              </a:rPr>
              <a:t> </a:t>
            </a:r>
            <a:r>
              <a:rPr lang="pl-PL" altLang="pl-PL" sz="1400" dirty="0" smtClean="0">
                <a:latin typeface="Arial" charset="0"/>
              </a:rPr>
              <a:t>– Lego</a:t>
            </a:r>
          </a:p>
          <a:p>
            <a:pPr lvl="0">
              <a:buNone/>
            </a:pPr>
            <a:r>
              <a:rPr lang="pl-PL" sz="1400" b="1" dirty="0">
                <a:solidFill>
                  <a:prstClr val="black"/>
                </a:solidFill>
                <a:latin typeface="Arial" charset="0"/>
              </a:rPr>
              <a:t>2014 – </a:t>
            </a:r>
            <a:r>
              <a:rPr lang="pl-PL" sz="1400" b="1" dirty="0" err="1">
                <a:solidFill>
                  <a:prstClr val="black"/>
                </a:solidFill>
                <a:latin typeface="Arial" charset="0"/>
              </a:rPr>
              <a:t>Daedong</a:t>
            </a:r>
            <a:r>
              <a:rPr lang="pl-PL" sz="1400" b="1" dirty="0">
                <a:solidFill>
                  <a:prstClr val="black"/>
                </a:solidFill>
                <a:latin typeface="Arial" charset="0"/>
              </a:rPr>
              <a:t> Poland – KIA i Hyundai</a:t>
            </a:r>
          </a:p>
          <a:p>
            <a:pPr lvl="0">
              <a:buNone/>
            </a:pPr>
            <a:r>
              <a:rPr lang="pl-PL" sz="1400" dirty="0">
                <a:solidFill>
                  <a:prstClr val="black"/>
                </a:solidFill>
                <a:latin typeface="Arial" charset="0"/>
              </a:rPr>
              <a:t>2014 – BS Systems – L-</a:t>
            </a:r>
            <a:r>
              <a:rPr lang="pl-PL" sz="1400" dirty="0" err="1">
                <a:solidFill>
                  <a:prstClr val="black"/>
                </a:solidFill>
                <a:latin typeface="Arial" charset="0"/>
              </a:rPr>
              <a:t>Boxx</a:t>
            </a:r>
            <a:r>
              <a:rPr lang="pl-PL" sz="1400" dirty="0">
                <a:solidFill>
                  <a:prstClr val="black"/>
                </a:solidFill>
                <a:latin typeface="Arial" charset="0"/>
              </a:rPr>
              <a:t> Mini </a:t>
            </a:r>
          </a:p>
        </p:txBody>
      </p:sp>
      <p:sp>
        <p:nvSpPr>
          <p:cNvPr id="6149" name="Rectangle 9"/>
          <p:cNvSpPr>
            <a:spLocks noChangeArrowheads="1"/>
          </p:cNvSpPr>
          <p:nvPr/>
        </p:nvSpPr>
        <p:spPr bwMode="auto">
          <a:xfrm>
            <a:off x="395288" y="6165850"/>
            <a:ext cx="45370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endParaRPr lang="pl-PL" altLang="pl-PL" sz="140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6488546"/>
            <a:ext cx="2520950" cy="319087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30000">
    <p:sndAc>
      <p:endSnd/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ytuł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Certyfikaty i audyty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53332"/>
            <a:ext cx="2592288" cy="450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9" y="1153332"/>
            <a:ext cx="3107093" cy="450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53333"/>
            <a:ext cx="2991268" cy="4507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6488546"/>
            <a:ext cx="2520950" cy="319087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30000">
    <p:sndAc>
      <p:endSnd/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658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2237832"/>
              </p:ext>
            </p:extLst>
          </p:nvPr>
        </p:nvGraphicFramePr>
        <p:xfrm>
          <a:off x="3419475" y="908050"/>
          <a:ext cx="2663825" cy="320675"/>
        </p:xfrm>
        <a:graphic>
          <a:graphicData uri="http://schemas.openxmlformats.org/drawingml/2006/table">
            <a:tbl>
              <a:tblPr/>
              <a:tblGrid>
                <a:gridCol w="627063"/>
                <a:gridCol w="2036762"/>
              </a:tblGrid>
              <a:tr h="320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PZ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Prezes Zarządu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247" name="Group 1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4623538"/>
              </p:ext>
            </p:extLst>
          </p:nvPr>
        </p:nvGraphicFramePr>
        <p:xfrm>
          <a:off x="6372225" y="908050"/>
          <a:ext cx="1584325" cy="314325"/>
        </p:xfrm>
        <a:graphic>
          <a:graphicData uri="http://schemas.openxmlformats.org/drawingml/2006/table">
            <a:tbl>
              <a:tblPr/>
              <a:tblGrid>
                <a:gridCol w="1584325"/>
              </a:tblGrid>
              <a:tr h="3143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Zarząd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0672" name="Group 16"/>
          <p:cNvGraphicFramePr>
            <a:graphicFrameLocks noGrp="1"/>
          </p:cNvGraphicFramePr>
          <p:nvPr/>
        </p:nvGraphicFramePr>
        <p:xfrm>
          <a:off x="5867400" y="1628775"/>
          <a:ext cx="2808288" cy="342900"/>
        </p:xfrm>
        <a:graphic>
          <a:graphicData uri="http://schemas.openxmlformats.org/drawingml/2006/table">
            <a:tbl>
              <a:tblPr/>
              <a:tblGrid>
                <a:gridCol w="504825"/>
                <a:gridCol w="2303463"/>
              </a:tblGrid>
              <a:tr h="342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DZ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Dyrektor Zarządzający</a:t>
                      </a:r>
                      <a:r>
                        <a:rPr kumimoji="0" lang="en-US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0809" name="Group 1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505563"/>
              </p:ext>
            </p:extLst>
          </p:nvPr>
        </p:nvGraphicFramePr>
        <p:xfrm>
          <a:off x="5867400" y="2276475"/>
          <a:ext cx="2879725" cy="2147890"/>
        </p:xfrm>
        <a:graphic>
          <a:graphicData uri="http://schemas.openxmlformats.org/drawingml/2006/table">
            <a:tbl>
              <a:tblPr/>
              <a:tblGrid>
                <a:gridCol w="504825"/>
                <a:gridCol w="2374900"/>
              </a:tblGrid>
              <a:tr h="3603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nstantia" pitchFamily="18" charset="0"/>
                        </a:rPr>
                        <a:t>ZO</a:t>
                      </a:r>
                      <a:endParaRPr kumimoji="0" lang="en-US" altLang="pl-PL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pitchFamily="34" charset="0"/>
                        </a:rPr>
                        <a:t>Organizacja i Zarządzanie</a:t>
                      </a:r>
                      <a:endParaRPr kumimoji="0" lang="en-US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9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nstantia" pitchFamily="18" charset="0"/>
                        </a:rPr>
                        <a:t>ZI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pitchFamily="34" charset="0"/>
                        </a:rPr>
                        <a:t>IT</a:t>
                      </a:r>
                      <a:r>
                        <a:rPr kumimoji="0" lang="en-US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9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nstantia" pitchFamily="18" charset="0"/>
                        </a:rPr>
                        <a:t>ZK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pitchFamily="34" charset="0"/>
                        </a:rPr>
                        <a:t>Kadry</a:t>
                      </a:r>
                      <a:r>
                        <a:rPr kumimoji="0" lang="en-US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730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nstantia" pitchFamily="18" charset="0"/>
                        </a:rPr>
                        <a:t>ZZ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pitchFamily="34" charset="0"/>
                        </a:rPr>
                        <a:t>Zesp</a:t>
                      </a: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ó</a:t>
                      </a: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pitchFamily="34" charset="0"/>
                        </a:rPr>
                        <a:t>ł ds. Zakup</a:t>
                      </a: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ó</a:t>
                      </a: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pitchFamily="34" charset="0"/>
                        </a:rPr>
                        <a:t>w</a:t>
                      </a:r>
                      <a:endParaRPr kumimoji="0" lang="en-US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719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nstantia" pitchFamily="18" charset="0"/>
                        </a:rPr>
                        <a:t>ZS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pitchFamily="34" charset="0"/>
                        </a:rPr>
                        <a:t>Zespół Ds. Sprzedaży i Gospodarki Magazynowej</a:t>
                      </a:r>
                      <a:endParaRPr kumimoji="0" lang="en-US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9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nstantia" pitchFamily="18" charset="0"/>
                        </a:rPr>
                        <a:t>ZF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pitchFamily="34" charset="0"/>
                        </a:rPr>
                        <a:t>Departament Finansowy</a:t>
                      </a:r>
                      <a:r>
                        <a:rPr kumimoji="0" lang="en-US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298" name="Group 20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9488655"/>
              </p:ext>
            </p:extLst>
          </p:nvPr>
        </p:nvGraphicFramePr>
        <p:xfrm>
          <a:off x="6734175" y="5373216"/>
          <a:ext cx="1895475" cy="592138"/>
        </p:xfrm>
        <a:graphic>
          <a:graphicData uri="http://schemas.openxmlformats.org/drawingml/2006/table">
            <a:tbl>
              <a:tblPr/>
              <a:tblGrid>
                <a:gridCol w="1895475"/>
              </a:tblGrid>
              <a:tr h="296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Księgowość</a:t>
                      </a:r>
                      <a:r>
                        <a:rPr kumimoji="0" lang="en-US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52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Płace</a:t>
                      </a:r>
                      <a:r>
                        <a:rPr kumimoji="0" lang="en-US" alt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0717" name="Group 61"/>
          <p:cNvGraphicFramePr>
            <a:graphicFrameLocks noGrp="1"/>
          </p:cNvGraphicFramePr>
          <p:nvPr/>
        </p:nvGraphicFramePr>
        <p:xfrm>
          <a:off x="3490913" y="1989138"/>
          <a:ext cx="1919287" cy="822546"/>
        </p:xfrm>
        <a:graphic>
          <a:graphicData uri="http://schemas.openxmlformats.org/drawingml/2006/table">
            <a:tbl>
              <a:tblPr/>
              <a:tblGrid>
                <a:gridCol w="517525"/>
                <a:gridCol w="1401762"/>
              </a:tblGrid>
              <a:tr h="8223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PIM</a:t>
                      </a:r>
                    </a:p>
                  </a:txBody>
                  <a:tcPr marT="45513" marB="45513"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Zesp</a:t>
                      </a: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ó</a:t>
                      </a: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ł Inżynierii Produkcji i Marketingu</a:t>
                      </a:r>
                    </a:p>
                  </a:txBody>
                  <a:tcPr marT="45513" marB="45513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0725" name="Group 69"/>
          <p:cNvGraphicFramePr>
            <a:graphicFrameLocks noGrp="1"/>
          </p:cNvGraphicFramePr>
          <p:nvPr/>
        </p:nvGraphicFramePr>
        <p:xfrm>
          <a:off x="3490913" y="5229225"/>
          <a:ext cx="1944687" cy="639842"/>
        </p:xfrm>
        <a:graphic>
          <a:graphicData uri="http://schemas.openxmlformats.org/drawingml/2006/table">
            <a:tbl>
              <a:tblPr/>
              <a:tblGrid>
                <a:gridCol w="504825"/>
                <a:gridCol w="1439862"/>
              </a:tblGrid>
              <a:tr h="6397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P</a:t>
                      </a:r>
                      <a:r>
                        <a:rPr kumimoji="0" lang="en-US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J</a:t>
                      </a:r>
                    </a:p>
                  </a:txBody>
                  <a:tcPr marT="45601" marB="45601"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Zesp</a:t>
                      </a: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ó</a:t>
                      </a: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ł Zabezpieczenia Jakości</a:t>
                      </a:r>
                      <a:endParaRPr kumimoji="0" lang="en-US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601" marB="45601"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0733" name="Group 77"/>
          <p:cNvGraphicFramePr>
            <a:graphicFrameLocks noGrp="1"/>
          </p:cNvGraphicFramePr>
          <p:nvPr/>
        </p:nvGraphicFramePr>
        <p:xfrm>
          <a:off x="3490913" y="3068638"/>
          <a:ext cx="1944687" cy="822325"/>
        </p:xfrm>
        <a:graphic>
          <a:graphicData uri="http://schemas.openxmlformats.org/drawingml/2006/table">
            <a:tbl>
              <a:tblPr/>
              <a:tblGrid>
                <a:gridCol w="504825"/>
                <a:gridCol w="1439862"/>
              </a:tblGrid>
              <a:tr h="8223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PO</a:t>
                      </a:r>
                      <a:endParaRPr kumimoji="0" lang="en-US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Planowanie i sterowanie produkcją</a:t>
                      </a:r>
                      <a:endParaRPr kumimoji="0" lang="en-US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0741" name="Group 85"/>
          <p:cNvGraphicFramePr>
            <a:graphicFrameLocks noGrp="1"/>
          </p:cNvGraphicFramePr>
          <p:nvPr/>
        </p:nvGraphicFramePr>
        <p:xfrm>
          <a:off x="395288" y="2276475"/>
          <a:ext cx="2376487" cy="503238"/>
        </p:xfrm>
        <a:graphic>
          <a:graphicData uri="http://schemas.openxmlformats.org/drawingml/2006/table">
            <a:tbl>
              <a:tblPr/>
              <a:tblGrid>
                <a:gridCol w="504825"/>
                <a:gridCol w="1871662"/>
              </a:tblGrid>
              <a:tr h="5032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PM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Zesp</a:t>
                      </a: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ó</a:t>
                      </a: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ł utrzymania ruchu</a:t>
                      </a:r>
                      <a:endParaRPr kumimoji="0" lang="en-US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0749" name="Group 93"/>
          <p:cNvGraphicFramePr>
            <a:graphicFrameLocks noGrp="1"/>
          </p:cNvGraphicFramePr>
          <p:nvPr/>
        </p:nvGraphicFramePr>
        <p:xfrm>
          <a:off x="3490913" y="4221163"/>
          <a:ext cx="1944687" cy="822546"/>
        </p:xfrm>
        <a:graphic>
          <a:graphicData uri="http://schemas.openxmlformats.org/drawingml/2006/table">
            <a:tbl>
              <a:tblPr/>
              <a:tblGrid>
                <a:gridCol w="504825"/>
                <a:gridCol w="1439862"/>
              </a:tblGrid>
              <a:tr h="8223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PN</a:t>
                      </a:r>
                      <a:endParaRPr kumimoji="0" lang="en-US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513" marB="45513"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Zespół Ds. Konstrukcji i Utrzymania Narzędzi</a:t>
                      </a:r>
                      <a:endParaRPr kumimoji="0" lang="en-US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513" marB="45513"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0757" name="Group 101"/>
          <p:cNvGraphicFramePr>
            <a:graphicFrameLocks noGrp="1"/>
          </p:cNvGraphicFramePr>
          <p:nvPr/>
        </p:nvGraphicFramePr>
        <p:xfrm>
          <a:off x="395288" y="3355975"/>
          <a:ext cx="2376487" cy="1711326"/>
        </p:xfrm>
        <a:graphic>
          <a:graphicData uri="http://schemas.openxmlformats.org/drawingml/2006/table">
            <a:tbl>
              <a:tblPr/>
              <a:tblGrid>
                <a:gridCol w="504825"/>
                <a:gridCol w="1871662"/>
              </a:tblGrid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nstantia" pitchFamily="18" charset="0"/>
                        </a:rPr>
                        <a:t>PP</a:t>
                      </a:r>
                      <a:endParaRPr kumimoji="0" lang="en-US" altLang="pl-PL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Wydział Produkcyjny</a:t>
                      </a:r>
                      <a:endParaRPr kumimoji="0" lang="en-US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19100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Wtryskarki</a:t>
                      </a:r>
                      <a:endParaRPr kumimoji="0" lang="en-US" altLang="pl-PL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417513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Lakiernia</a:t>
                      </a:r>
                      <a:endParaRPr kumimoji="0" lang="en-US" altLang="pl-PL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417513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Montaż</a:t>
                      </a:r>
                      <a:endParaRPr kumimoji="0" lang="en-US" altLang="pl-PL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0772" name="Group 116"/>
          <p:cNvGraphicFramePr>
            <a:graphicFrameLocks noGrp="1"/>
          </p:cNvGraphicFramePr>
          <p:nvPr/>
        </p:nvGraphicFramePr>
        <p:xfrm>
          <a:off x="431800" y="6048375"/>
          <a:ext cx="2376488" cy="639763"/>
        </p:xfrm>
        <a:graphic>
          <a:graphicData uri="http://schemas.openxmlformats.org/drawingml/2006/table">
            <a:tbl>
              <a:tblPr/>
              <a:tblGrid>
                <a:gridCol w="503238"/>
                <a:gridCol w="1873250"/>
              </a:tblGrid>
              <a:tr h="6397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nstantia" pitchFamily="18" charset="0"/>
                        </a:rPr>
                        <a:t>POB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alt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Ochrona Środowiska i Bezpieczeństwo Pracy</a:t>
                      </a:r>
                      <a:endParaRPr kumimoji="0" lang="en-US" alt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288" name="Rectangle 427"/>
          <p:cNvSpPr>
            <a:spLocks noChangeArrowheads="1"/>
          </p:cNvSpPr>
          <p:nvPr/>
        </p:nvSpPr>
        <p:spPr bwMode="auto">
          <a:xfrm>
            <a:off x="1544349" y="0"/>
            <a:ext cx="634105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Struktura organizacyjna</a:t>
            </a:r>
          </a:p>
        </p:txBody>
      </p:sp>
      <p:sp>
        <p:nvSpPr>
          <p:cNvPr id="7289" name="Line 447"/>
          <p:cNvSpPr>
            <a:spLocks noChangeShapeType="1"/>
          </p:cNvSpPr>
          <p:nvPr/>
        </p:nvSpPr>
        <p:spPr bwMode="auto">
          <a:xfrm>
            <a:off x="3203575" y="1484313"/>
            <a:ext cx="45370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7290" name="Line 448"/>
          <p:cNvSpPr>
            <a:spLocks noChangeShapeType="1"/>
          </p:cNvSpPr>
          <p:nvPr/>
        </p:nvSpPr>
        <p:spPr bwMode="auto">
          <a:xfrm>
            <a:off x="6083300" y="1052513"/>
            <a:ext cx="2889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7291" name="Line 449"/>
          <p:cNvSpPr>
            <a:spLocks noChangeShapeType="1"/>
          </p:cNvSpPr>
          <p:nvPr/>
        </p:nvSpPr>
        <p:spPr bwMode="auto">
          <a:xfrm>
            <a:off x="4714875" y="1268413"/>
            <a:ext cx="0" cy="215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7292" name="Line 452"/>
          <p:cNvSpPr>
            <a:spLocks noChangeShapeType="1"/>
          </p:cNvSpPr>
          <p:nvPr/>
        </p:nvSpPr>
        <p:spPr bwMode="auto">
          <a:xfrm flipV="1">
            <a:off x="7740650" y="1484313"/>
            <a:ext cx="0" cy="1444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7293" name="Line 453"/>
          <p:cNvSpPr>
            <a:spLocks noChangeShapeType="1"/>
          </p:cNvSpPr>
          <p:nvPr/>
        </p:nvSpPr>
        <p:spPr bwMode="auto">
          <a:xfrm>
            <a:off x="3203575" y="1484313"/>
            <a:ext cx="0" cy="49688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7294" name="Line 454"/>
          <p:cNvSpPr>
            <a:spLocks noChangeShapeType="1"/>
          </p:cNvSpPr>
          <p:nvPr/>
        </p:nvSpPr>
        <p:spPr bwMode="auto">
          <a:xfrm>
            <a:off x="8893175" y="1773238"/>
            <a:ext cx="0" cy="2467923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10000 h 10000"/>
              <a:gd name="connsiteX0" fmla="*/ 0 w 0"/>
              <a:gd name="connsiteY0" fmla="*/ 0 h 8788"/>
              <a:gd name="connsiteX1" fmla="*/ 19456 w 0"/>
              <a:gd name="connsiteY1" fmla="*/ 8788 h 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8788">
                <a:moveTo>
                  <a:pt x="0" y="0"/>
                </a:moveTo>
                <a:cubicBezTo>
                  <a:pt x="3333" y="3333"/>
                  <a:pt x="16123" y="5455"/>
                  <a:pt x="19456" y="8788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7295" name="Line 455"/>
          <p:cNvSpPr>
            <a:spLocks noChangeShapeType="1"/>
          </p:cNvSpPr>
          <p:nvPr/>
        </p:nvSpPr>
        <p:spPr bwMode="auto">
          <a:xfrm>
            <a:off x="3203575" y="2347913"/>
            <a:ext cx="2873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7296" name="Line 456"/>
          <p:cNvSpPr>
            <a:spLocks noChangeShapeType="1"/>
          </p:cNvSpPr>
          <p:nvPr/>
        </p:nvSpPr>
        <p:spPr bwMode="auto">
          <a:xfrm>
            <a:off x="2771775" y="2563813"/>
            <a:ext cx="431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7297" name="Line 457"/>
          <p:cNvSpPr>
            <a:spLocks noChangeShapeType="1"/>
          </p:cNvSpPr>
          <p:nvPr/>
        </p:nvSpPr>
        <p:spPr bwMode="auto">
          <a:xfrm>
            <a:off x="3203575" y="3500438"/>
            <a:ext cx="2873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7298" name="Line 458"/>
          <p:cNvSpPr>
            <a:spLocks noChangeShapeType="1"/>
          </p:cNvSpPr>
          <p:nvPr/>
        </p:nvSpPr>
        <p:spPr bwMode="auto">
          <a:xfrm>
            <a:off x="3203575" y="4581525"/>
            <a:ext cx="2873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7299" name="Line 459"/>
          <p:cNvSpPr>
            <a:spLocks noChangeShapeType="1"/>
          </p:cNvSpPr>
          <p:nvPr/>
        </p:nvSpPr>
        <p:spPr bwMode="auto">
          <a:xfrm>
            <a:off x="3203575" y="5589588"/>
            <a:ext cx="2873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7300" name="Line 460"/>
          <p:cNvSpPr>
            <a:spLocks noChangeShapeType="1"/>
          </p:cNvSpPr>
          <p:nvPr/>
        </p:nvSpPr>
        <p:spPr bwMode="auto">
          <a:xfrm flipH="1">
            <a:off x="2843213" y="6453188"/>
            <a:ext cx="36036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7301" name="Line 462"/>
          <p:cNvSpPr>
            <a:spLocks noChangeShapeType="1"/>
          </p:cNvSpPr>
          <p:nvPr/>
        </p:nvSpPr>
        <p:spPr bwMode="auto">
          <a:xfrm>
            <a:off x="6083300" y="5661248"/>
            <a:ext cx="6492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7302" name="Line 463"/>
          <p:cNvSpPr>
            <a:spLocks noChangeShapeType="1"/>
          </p:cNvSpPr>
          <p:nvPr/>
        </p:nvSpPr>
        <p:spPr bwMode="auto">
          <a:xfrm>
            <a:off x="8675688" y="1773238"/>
            <a:ext cx="2159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7303" name="Line 467"/>
          <p:cNvSpPr>
            <a:spLocks noChangeShapeType="1"/>
          </p:cNvSpPr>
          <p:nvPr/>
        </p:nvSpPr>
        <p:spPr bwMode="auto">
          <a:xfrm>
            <a:off x="8748713" y="2492375"/>
            <a:ext cx="1428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7304" name="Line 468"/>
          <p:cNvSpPr>
            <a:spLocks noChangeShapeType="1"/>
          </p:cNvSpPr>
          <p:nvPr/>
        </p:nvSpPr>
        <p:spPr bwMode="auto">
          <a:xfrm>
            <a:off x="8748713" y="2781300"/>
            <a:ext cx="1428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7305" name="Line 469"/>
          <p:cNvSpPr>
            <a:spLocks noChangeShapeType="1"/>
          </p:cNvSpPr>
          <p:nvPr/>
        </p:nvSpPr>
        <p:spPr bwMode="auto">
          <a:xfrm>
            <a:off x="8748713" y="3068638"/>
            <a:ext cx="1428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7306" name="Line 470"/>
          <p:cNvSpPr>
            <a:spLocks noChangeShapeType="1"/>
          </p:cNvSpPr>
          <p:nvPr/>
        </p:nvSpPr>
        <p:spPr bwMode="auto">
          <a:xfrm>
            <a:off x="8748713" y="3429000"/>
            <a:ext cx="1428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7307" name="Line 471"/>
          <p:cNvSpPr>
            <a:spLocks noChangeShapeType="1"/>
          </p:cNvSpPr>
          <p:nvPr/>
        </p:nvSpPr>
        <p:spPr bwMode="auto">
          <a:xfrm>
            <a:off x="8748713" y="3789363"/>
            <a:ext cx="1428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7308" name="Line 472"/>
          <p:cNvSpPr>
            <a:spLocks noChangeShapeType="1"/>
          </p:cNvSpPr>
          <p:nvPr/>
        </p:nvSpPr>
        <p:spPr bwMode="auto">
          <a:xfrm>
            <a:off x="8748713" y="4221163"/>
            <a:ext cx="1428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3" name="Łącznik prostoliniowy 2"/>
          <p:cNvCxnSpPr>
            <a:endCxn id="7301" idx="0"/>
          </p:cNvCxnSpPr>
          <p:nvPr/>
        </p:nvCxnSpPr>
        <p:spPr>
          <a:xfrm>
            <a:off x="6083300" y="4437112"/>
            <a:ext cx="0" cy="12241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Łącznik prostoliniowy 3"/>
          <p:cNvCxnSpPr/>
          <p:nvPr/>
        </p:nvCxnSpPr>
        <p:spPr>
          <a:xfrm>
            <a:off x="2771775" y="4241161"/>
            <a:ext cx="431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6488546"/>
            <a:ext cx="2520950" cy="319087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113539"/>
      </p:ext>
    </p:extLst>
  </p:cSld>
  <p:clrMapOvr>
    <a:masterClrMapping/>
  </p:clrMapOvr>
  <p:transition advTm="30000">
    <p:sndAc>
      <p:endSnd/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1763713" y="3140075"/>
            <a:ext cx="1881187" cy="1800225"/>
            <a:chOff x="1020" y="1706"/>
            <a:chExt cx="998" cy="1134"/>
          </a:xfrm>
        </p:grpSpPr>
        <p:grpSp>
          <p:nvGrpSpPr>
            <p:cNvPr id="9255" name="Group 3"/>
            <p:cNvGrpSpPr>
              <a:grpSpLocks/>
            </p:cNvGrpSpPr>
            <p:nvPr/>
          </p:nvGrpSpPr>
          <p:grpSpPr bwMode="auto">
            <a:xfrm>
              <a:off x="1020" y="1706"/>
              <a:ext cx="998" cy="1134"/>
              <a:chOff x="1111" y="1706"/>
              <a:chExt cx="998" cy="1134"/>
            </a:xfrm>
          </p:grpSpPr>
          <p:sp>
            <p:nvSpPr>
              <p:cNvPr id="9257" name="Rectangle 4"/>
              <p:cNvSpPr>
                <a:spLocks noChangeArrowheads="1"/>
              </p:cNvSpPr>
              <p:nvPr/>
            </p:nvSpPr>
            <p:spPr bwMode="auto">
              <a:xfrm>
                <a:off x="1610" y="2659"/>
                <a:ext cx="499" cy="181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endParaRPr lang="pl-PL" altLang="pl-PL" sz="1400">
                  <a:latin typeface="Constantia" pitchFamily="18" charset="0"/>
                </a:endParaRPr>
              </a:p>
            </p:txBody>
          </p:sp>
          <p:sp>
            <p:nvSpPr>
              <p:cNvPr id="9258" name="Rectangle 5"/>
              <p:cNvSpPr>
                <a:spLocks noChangeArrowheads="1"/>
              </p:cNvSpPr>
              <p:nvPr/>
            </p:nvSpPr>
            <p:spPr bwMode="auto">
              <a:xfrm>
                <a:off x="1111" y="1706"/>
                <a:ext cx="545" cy="1133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endParaRPr lang="pl-PL" altLang="pl-PL" sz="1400">
                  <a:latin typeface="Constantia" pitchFamily="18" charset="0"/>
                </a:endParaRPr>
              </a:p>
            </p:txBody>
          </p:sp>
        </p:grpSp>
        <p:sp>
          <p:nvSpPr>
            <p:cNvPr id="9256" name="Rectangle 6"/>
            <p:cNvSpPr>
              <a:spLocks noChangeArrowheads="1"/>
            </p:cNvSpPr>
            <p:nvPr/>
          </p:nvSpPr>
          <p:spPr bwMode="auto">
            <a:xfrm>
              <a:off x="1519" y="2674"/>
              <a:ext cx="181" cy="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pl-PL" altLang="pl-PL" sz="1400">
                <a:latin typeface="Constantia" pitchFamily="18" charset="0"/>
              </a:endParaRPr>
            </a:p>
          </p:txBody>
        </p:sp>
      </p:grpSp>
      <p:grpSp>
        <p:nvGrpSpPr>
          <p:cNvPr id="9219" name="Group 7"/>
          <p:cNvGrpSpPr>
            <a:grpSpLocks/>
          </p:cNvGrpSpPr>
          <p:nvPr/>
        </p:nvGrpSpPr>
        <p:grpSpPr bwMode="auto">
          <a:xfrm>
            <a:off x="3348038" y="3932238"/>
            <a:ext cx="3313112" cy="1009650"/>
            <a:chOff x="2018" y="2205"/>
            <a:chExt cx="2087" cy="636"/>
          </a:xfrm>
        </p:grpSpPr>
        <p:sp>
          <p:nvSpPr>
            <p:cNvPr id="9253" name="Rectangle 8"/>
            <p:cNvSpPr>
              <a:spLocks noChangeArrowheads="1"/>
            </p:cNvSpPr>
            <p:nvPr/>
          </p:nvSpPr>
          <p:spPr bwMode="auto">
            <a:xfrm>
              <a:off x="2018" y="2205"/>
              <a:ext cx="2087" cy="635"/>
            </a:xfrm>
            <a:prstGeom prst="rect">
              <a:avLst/>
            </a:prstGeom>
            <a:solidFill>
              <a:srgbClr val="3366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pl-PL" altLang="pl-PL" sz="1400">
                <a:latin typeface="Constantia" pitchFamily="18" charset="0"/>
              </a:endParaRPr>
            </a:p>
          </p:txBody>
        </p:sp>
        <p:sp>
          <p:nvSpPr>
            <p:cNvPr id="9254" name="Rectangle 9"/>
            <p:cNvSpPr>
              <a:spLocks noChangeArrowheads="1"/>
            </p:cNvSpPr>
            <p:nvPr/>
          </p:nvSpPr>
          <p:spPr bwMode="auto">
            <a:xfrm>
              <a:off x="3878" y="2795"/>
              <a:ext cx="181" cy="46"/>
            </a:xfrm>
            <a:prstGeom prst="rect">
              <a:avLst/>
            </a:prstGeom>
            <a:solidFill>
              <a:schemeClr val="bg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pl-PL" altLang="pl-PL" sz="1400">
                <a:latin typeface="Constantia" pitchFamily="18" charset="0"/>
              </a:endParaRPr>
            </a:p>
          </p:txBody>
        </p:sp>
      </p:grpSp>
      <p:grpSp>
        <p:nvGrpSpPr>
          <p:cNvPr id="9220" name="Group 10"/>
          <p:cNvGrpSpPr>
            <a:grpSpLocks/>
          </p:cNvGrpSpPr>
          <p:nvPr/>
        </p:nvGrpSpPr>
        <p:grpSpPr bwMode="auto">
          <a:xfrm>
            <a:off x="4284663" y="5013325"/>
            <a:ext cx="2663825" cy="1008063"/>
            <a:chOff x="2608" y="2886"/>
            <a:chExt cx="1678" cy="635"/>
          </a:xfrm>
        </p:grpSpPr>
        <p:grpSp>
          <p:nvGrpSpPr>
            <p:cNvPr id="9247" name="Group 11"/>
            <p:cNvGrpSpPr>
              <a:grpSpLocks/>
            </p:cNvGrpSpPr>
            <p:nvPr/>
          </p:nvGrpSpPr>
          <p:grpSpPr bwMode="auto">
            <a:xfrm>
              <a:off x="2608" y="2886"/>
              <a:ext cx="1678" cy="635"/>
              <a:chOff x="2608" y="2886"/>
              <a:chExt cx="1678" cy="635"/>
            </a:xfrm>
          </p:grpSpPr>
          <p:sp>
            <p:nvSpPr>
              <p:cNvPr id="9250" name="Rectangle 12"/>
              <p:cNvSpPr>
                <a:spLocks noChangeArrowheads="1"/>
              </p:cNvSpPr>
              <p:nvPr/>
            </p:nvSpPr>
            <p:spPr bwMode="auto">
              <a:xfrm>
                <a:off x="3833" y="2886"/>
                <a:ext cx="453" cy="63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endParaRPr lang="pl-PL" altLang="pl-PL" sz="1400">
                  <a:latin typeface="Constantia" pitchFamily="18" charset="0"/>
                </a:endParaRPr>
              </a:p>
            </p:txBody>
          </p:sp>
          <p:sp>
            <p:nvSpPr>
              <p:cNvPr id="9251" name="Rectangle 13"/>
              <p:cNvSpPr>
                <a:spLocks noChangeArrowheads="1"/>
              </p:cNvSpPr>
              <p:nvPr/>
            </p:nvSpPr>
            <p:spPr bwMode="auto">
              <a:xfrm>
                <a:off x="2608" y="2886"/>
                <a:ext cx="1225" cy="317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endParaRPr lang="pl-PL" altLang="pl-PL" sz="1400">
                  <a:latin typeface="Constantia" pitchFamily="18" charset="0"/>
                </a:endParaRPr>
              </a:p>
            </p:txBody>
          </p:sp>
          <p:sp>
            <p:nvSpPr>
              <p:cNvPr id="9252" name="Rectangle 14"/>
              <p:cNvSpPr>
                <a:spLocks noChangeArrowheads="1"/>
              </p:cNvSpPr>
              <p:nvPr/>
            </p:nvSpPr>
            <p:spPr bwMode="auto">
              <a:xfrm>
                <a:off x="3718" y="2895"/>
                <a:ext cx="272" cy="3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endParaRPr lang="pl-PL" altLang="pl-PL" sz="1400">
                  <a:latin typeface="Constantia" pitchFamily="18" charset="0"/>
                </a:endParaRPr>
              </a:p>
            </p:txBody>
          </p:sp>
        </p:grpSp>
        <p:sp>
          <p:nvSpPr>
            <p:cNvPr id="9248" name="Rectangle 15"/>
            <p:cNvSpPr>
              <a:spLocks noChangeArrowheads="1"/>
            </p:cNvSpPr>
            <p:nvPr/>
          </p:nvSpPr>
          <p:spPr bwMode="auto">
            <a:xfrm>
              <a:off x="3969" y="3475"/>
              <a:ext cx="181" cy="4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pl-PL" altLang="pl-PL" sz="1400">
                <a:latin typeface="Constantia" pitchFamily="18" charset="0"/>
              </a:endParaRPr>
            </a:p>
          </p:txBody>
        </p:sp>
        <p:sp>
          <p:nvSpPr>
            <p:cNvPr id="9249" name="Rectangle 16"/>
            <p:cNvSpPr>
              <a:spLocks noChangeArrowheads="1"/>
            </p:cNvSpPr>
            <p:nvPr/>
          </p:nvSpPr>
          <p:spPr bwMode="auto">
            <a:xfrm>
              <a:off x="3878" y="2886"/>
              <a:ext cx="181" cy="4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pl-PL" altLang="pl-PL" sz="1400">
                <a:latin typeface="Constantia" pitchFamily="18" charset="0"/>
              </a:endParaRPr>
            </a:p>
          </p:txBody>
        </p:sp>
      </p:grpSp>
      <p:sp>
        <p:nvSpPr>
          <p:cNvPr id="9221" name="Rectangle 18"/>
          <p:cNvSpPr>
            <a:spLocks noChangeArrowheads="1"/>
          </p:cNvSpPr>
          <p:nvPr/>
        </p:nvSpPr>
        <p:spPr bwMode="auto">
          <a:xfrm>
            <a:off x="6445250" y="5373688"/>
            <a:ext cx="3587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pl-PL" altLang="pl-PL" sz="1400">
              <a:latin typeface="Constantia" pitchFamily="18" charset="0"/>
            </a:endParaRPr>
          </a:p>
        </p:txBody>
      </p:sp>
      <p:sp>
        <p:nvSpPr>
          <p:cNvPr id="9222" name="Rectangle 19"/>
          <p:cNvSpPr>
            <a:spLocks noChangeArrowheads="1"/>
          </p:cNvSpPr>
          <p:nvPr/>
        </p:nvSpPr>
        <p:spPr bwMode="auto">
          <a:xfrm>
            <a:off x="3348038" y="2781300"/>
            <a:ext cx="3313112" cy="11509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pl-PL" altLang="pl-PL" sz="1400">
              <a:latin typeface="Constantia" pitchFamily="18" charset="0"/>
            </a:endParaRPr>
          </a:p>
        </p:txBody>
      </p:sp>
      <p:sp>
        <p:nvSpPr>
          <p:cNvPr id="9223" name="Rectangle 20"/>
          <p:cNvSpPr>
            <a:spLocks noChangeArrowheads="1"/>
          </p:cNvSpPr>
          <p:nvPr/>
        </p:nvSpPr>
        <p:spPr bwMode="auto">
          <a:xfrm>
            <a:off x="3348038" y="1700213"/>
            <a:ext cx="4248150" cy="1079500"/>
          </a:xfrm>
          <a:prstGeom prst="rect">
            <a:avLst/>
          </a:prstGeom>
          <a:solidFill>
            <a:srgbClr val="99CC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36000" rIns="3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pl-PL" altLang="pl-PL" sz="1400">
              <a:latin typeface="Constantia" pitchFamily="18" charset="0"/>
            </a:endParaRPr>
          </a:p>
        </p:txBody>
      </p:sp>
      <p:sp>
        <p:nvSpPr>
          <p:cNvPr id="9226" name="Rectangle 23"/>
          <p:cNvSpPr>
            <a:spLocks noChangeArrowheads="1"/>
          </p:cNvSpPr>
          <p:nvPr/>
        </p:nvSpPr>
        <p:spPr bwMode="auto">
          <a:xfrm>
            <a:off x="6300788" y="1700213"/>
            <a:ext cx="1295400" cy="936625"/>
          </a:xfrm>
          <a:prstGeom prst="rect">
            <a:avLst/>
          </a:prstGeom>
          <a:solidFill>
            <a:srgbClr val="6699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pl-PL" altLang="pl-PL" sz="1400">
              <a:latin typeface="Constantia" pitchFamily="18" charset="0"/>
            </a:endParaRPr>
          </a:p>
        </p:txBody>
      </p:sp>
      <p:sp>
        <p:nvSpPr>
          <p:cNvPr id="9227" name="Text Box 24"/>
          <p:cNvSpPr txBox="1">
            <a:spLocks noChangeArrowheads="1"/>
          </p:cNvSpPr>
          <p:nvPr/>
        </p:nvSpPr>
        <p:spPr bwMode="auto">
          <a:xfrm>
            <a:off x="3492500" y="1844675"/>
            <a:ext cx="1871663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rIns="72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pl-PL" sz="1200" dirty="0">
                <a:latin typeface="Arial" charset="0"/>
              </a:rPr>
              <a:t>Magazyny</a:t>
            </a:r>
            <a:endParaRPr lang="en-US" altLang="pl-PL" sz="1200" dirty="0">
              <a:latin typeface="Arial" charset="0"/>
            </a:endParaRPr>
          </a:p>
          <a:p>
            <a:pPr>
              <a:spcBef>
                <a:spcPct val="50000"/>
              </a:spcBef>
              <a:buNone/>
            </a:pPr>
            <a:r>
              <a:rPr lang="pl-PL" sz="1200" b="1" dirty="0">
                <a:latin typeface="Verdana" pitchFamily="34" charset="0"/>
              </a:rPr>
              <a:t>3 490 m</a:t>
            </a:r>
            <a:r>
              <a:rPr lang="pl-PL" sz="1200" b="1" baseline="30000" dirty="0">
                <a:latin typeface="Verdana" pitchFamily="34" charset="0"/>
              </a:rPr>
              <a:t>2</a:t>
            </a:r>
          </a:p>
        </p:txBody>
      </p:sp>
      <p:sp>
        <p:nvSpPr>
          <p:cNvPr id="9228" name="Text Box 25"/>
          <p:cNvSpPr txBox="1">
            <a:spLocks noChangeArrowheads="1"/>
          </p:cNvSpPr>
          <p:nvPr/>
        </p:nvSpPr>
        <p:spPr bwMode="auto">
          <a:xfrm>
            <a:off x="6372225" y="1844675"/>
            <a:ext cx="115252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l-PL" altLang="pl-PL" sz="1100" dirty="0">
                <a:latin typeface="Arial" charset="0"/>
              </a:rPr>
              <a:t>Narzędziownia</a:t>
            </a:r>
            <a:endParaRPr lang="en-US" altLang="pl-PL" sz="1100" dirty="0">
              <a:latin typeface="Arial" charset="0"/>
            </a:endParaRPr>
          </a:p>
          <a:p>
            <a:pPr algn="ctr">
              <a:spcBef>
                <a:spcPct val="50000"/>
              </a:spcBef>
              <a:buFont typeface="Arial" charset="0"/>
              <a:buNone/>
            </a:pPr>
            <a:r>
              <a:rPr lang="pl-PL" altLang="pl-PL" sz="1100" b="1" dirty="0" smtClean="0">
                <a:latin typeface="Verdana" pitchFamily="34" charset="0"/>
              </a:rPr>
              <a:t>870 </a:t>
            </a:r>
            <a:r>
              <a:rPr lang="pl-PL" altLang="pl-PL" sz="1100" b="1" dirty="0">
                <a:latin typeface="Verdana" pitchFamily="34" charset="0"/>
              </a:rPr>
              <a:t>m</a:t>
            </a:r>
            <a:r>
              <a:rPr lang="pl-PL" altLang="pl-PL" sz="1100" b="1" baseline="30000" dirty="0">
                <a:latin typeface="Verdana" pitchFamily="34" charset="0"/>
              </a:rPr>
              <a:t>2</a:t>
            </a:r>
          </a:p>
        </p:txBody>
      </p:sp>
      <p:sp>
        <p:nvSpPr>
          <p:cNvPr id="9229" name="Text Box 26"/>
          <p:cNvSpPr txBox="1">
            <a:spLocks noChangeArrowheads="1"/>
          </p:cNvSpPr>
          <p:nvPr/>
        </p:nvSpPr>
        <p:spPr bwMode="auto">
          <a:xfrm>
            <a:off x="3852863" y="2924175"/>
            <a:ext cx="2663825" cy="936625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pl-PL" sz="1200">
                <a:latin typeface="Arial" charset="0"/>
              </a:rPr>
              <a:t>Wtryskarkownia</a:t>
            </a:r>
          </a:p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pl-PL" altLang="pl-PL" sz="1200" b="1">
                <a:latin typeface="Verdana" pitchFamily="34" charset="0"/>
              </a:rPr>
              <a:t>5 760 m</a:t>
            </a:r>
            <a:r>
              <a:rPr lang="pl-PL" altLang="pl-PL" sz="1200" b="1" baseline="30000">
                <a:latin typeface="Verdana" pitchFamily="34" charset="0"/>
              </a:rPr>
              <a:t>2</a:t>
            </a:r>
            <a:endParaRPr lang="en-US" altLang="pl-PL" sz="1200">
              <a:latin typeface="Arial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pl-PL" sz="1200" b="1">
                <a:latin typeface="Arial" charset="0"/>
              </a:rPr>
              <a:t>Razem </a:t>
            </a:r>
            <a:r>
              <a:rPr lang="en-US" altLang="pl-PL" sz="1200" b="1">
                <a:latin typeface="Verdana" pitchFamily="34" charset="0"/>
              </a:rPr>
              <a:t>4</a:t>
            </a:r>
            <a:r>
              <a:rPr lang="pl-PL" altLang="pl-PL" sz="1200" b="1">
                <a:latin typeface="Verdana" pitchFamily="34" charset="0"/>
              </a:rPr>
              <a:t>8</a:t>
            </a:r>
            <a:r>
              <a:rPr lang="en-US" altLang="pl-PL" sz="1200">
                <a:latin typeface="Verdana" pitchFamily="34" charset="0"/>
              </a:rPr>
              <a:t> </a:t>
            </a:r>
            <a:r>
              <a:rPr lang="pl-PL" altLang="pl-PL" sz="1200">
                <a:latin typeface="Arial" charset="0"/>
              </a:rPr>
              <a:t>wtryskarek</a:t>
            </a:r>
          </a:p>
        </p:txBody>
      </p:sp>
      <p:sp>
        <p:nvSpPr>
          <p:cNvPr id="9232" name="Text Box 31"/>
          <p:cNvSpPr txBox="1">
            <a:spLocks noChangeArrowheads="1"/>
          </p:cNvSpPr>
          <p:nvPr/>
        </p:nvSpPr>
        <p:spPr bwMode="auto">
          <a:xfrm>
            <a:off x="1787525" y="3284538"/>
            <a:ext cx="928688" cy="1584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pl-PL" sz="1200" dirty="0">
                <a:latin typeface="Arial" charset="0"/>
              </a:rPr>
              <a:t>Lakiernia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pl-PL" sz="1200" b="1" dirty="0" smtClean="0">
                <a:latin typeface="Verdana" pitchFamily="34" charset="0"/>
              </a:rPr>
              <a:t>1 350m</a:t>
            </a:r>
            <a:r>
              <a:rPr lang="pl-PL" altLang="pl-PL" sz="1200" b="1" baseline="30000" dirty="0" smtClean="0">
                <a:latin typeface="Verdana" pitchFamily="34" charset="0"/>
              </a:rPr>
              <a:t>2</a:t>
            </a:r>
            <a:endParaRPr lang="pl-PL" altLang="pl-PL" sz="1200" b="1" baseline="30000" dirty="0">
              <a:latin typeface="Verdana" pitchFamily="34" charset="0"/>
            </a:endParaRPr>
          </a:p>
        </p:txBody>
      </p:sp>
      <p:sp>
        <p:nvSpPr>
          <p:cNvPr id="9233" name="Text Box 32"/>
          <p:cNvSpPr txBox="1">
            <a:spLocks noChangeArrowheads="1"/>
          </p:cNvSpPr>
          <p:nvPr/>
        </p:nvSpPr>
        <p:spPr bwMode="auto">
          <a:xfrm>
            <a:off x="3359150" y="4432300"/>
            <a:ext cx="1643063" cy="500063"/>
          </a:xfrm>
          <a:prstGeom prst="rect">
            <a:avLst/>
          </a:prstGeom>
          <a:solidFill>
            <a:srgbClr val="6699FF"/>
          </a:solidFill>
          <a:ln w="19050" algn="ctr">
            <a:solidFill>
              <a:srgbClr val="808080"/>
            </a:solidFill>
            <a:prstDash val="dash"/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pl-PL" sz="1000">
                <a:latin typeface="Verdana" pitchFamily="34" charset="0"/>
              </a:rPr>
              <a:t>Pr</a:t>
            </a:r>
            <a:r>
              <a:rPr lang="pl-PL" altLang="pl-PL" sz="1000">
                <a:latin typeface="Arial" charset="0"/>
              </a:rPr>
              <a:t>zygotowanie do malowania</a:t>
            </a:r>
            <a:endParaRPr lang="en-US" altLang="pl-PL" sz="1000">
              <a:latin typeface="Arial" charset="0"/>
            </a:endParaRPr>
          </a:p>
        </p:txBody>
      </p:sp>
      <p:sp>
        <p:nvSpPr>
          <p:cNvPr id="9234" name="Text Box 33"/>
          <p:cNvSpPr txBox="1">
            <a:spLocks noChangeArrowheads="1"/>
          </p:cNvSpPr>
          <p:nvPr/>
        </p:nvSpPr>
        <p:spPr bwMode="auto">
          <a:xfrm>
            <a:off x="6229350" y="5156200"/>
            <a:ext cx="7207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l-PL" altLang="pl-PL" sz="1200">
                <a:latin typeface="Arial" charset="0"/>
              </a:rPr>
              <a:t>Biura</a:t>
            </a:r>
          </a:p>
        </p:txBody>
      </p:sp>
      <p:grpSp>
        <p:nvGrpSpPr>
          <p:cNvPr id="9235" name="Group 34"/>
          <p:cNvGrpSpPr>
            <a:grpSpLocks/>
          </p:cNvGrpSpPr>
          <p:nvPr/>
        </p:nvGrpSpPr>
        <p:grpSpPr bwMode="auto">
          <a:xfrm>
            <a:off x="4284663" y="5013325"/>
            <a:ext cx="3311525" cy="1008063"/>
            <a:chOff x="2608" y="2886"/>
            <a:chExt cx="2086" cy="635"/>
          </a:xfrm>
        </p:grpSpPr>
        <p:sp>
          <p:nvSpPr>
            <p:cNvPr id="9243" name="Rectangle 35"/>
            <p:cNvSpPr>
              <a:spLocks noChangeArrowheads="1"/>
            </p:cNvSpPr>
            <p:nvPr/>
          </p:nvSpPr>
          <p:spPr bwMode="auto">
            <a:xfrm>
              <a:off x="2608" y="3249"/>
              <a:ext cx="1179" cy="272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pl-PL" altLang="pl-PL" sz="1400">
                <a:latin typeface="Constantia" pitchFamily="18" charset="0"/>
              </a:endParaRPr>
            </a:p>
          </p:txBody>
        </p:sp>
        <p:sp>
          <p:nvSpPr>
            <p:cNvPr id="9244" name="Rectangle 36"/>
            <p:cNvSpPr>
              <a:spLocks noChangeArrowheads="1"/>
            </p:cNvSpPr>
            <p:nvPr/>
          </p:nvSpPr>
          <p:spPr bwMode="auto">
            <a:xfrm>
              <a:off x="4332" y="2886"/>
              <a:ext cx="362" cy="635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pl-PL" altLang="pl-PL" sz="1400">
                <a:latin typeface="Constantia" pitchFamily="18" charset="0"/>
              </a:endParaRPr>
            </a:p>
          </p:txBody>
        </p:sp>
        <p:pic>
          <p:nvPicPr>
            <p:cNvPr id="9245" name="Picture 37" descr="d-1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5" y="3294"/>
              <a:ext cx="182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6" name="Picture 38" descr="d-1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2" y="2931"/>
              <a:ext cx="182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36" name="Group 39"/>
          <p:cNvGrpSpPr>
            <a:grpSpLocks/>
          </p:cNvGrpSpPr>
          <p:nvPr/>
        </p:nvGrpSpPr>
        <p:grpSpPr bwMode="auto">
          <a:xfrm>
            <a:off x="6372225" y="6021388"/>
            <a:ext cx="936625" cy="431800"/>
            <a:chOff x="3923" y="3521"/>
            <a:chExt cx="590" cy="272"/>
          </a:xfrm>
        </p:grpSpPr>
        <p:sp>
          <p:nvSpPr>
            <p:cNvPr id="9241" name="Text Box 40"/>
            <p:cNvSpPr txBox="1">
              <a:spLocks noChangeArrowheads="1"/>
            </p:cNvSpPr>
            <p:nvPr/>
          </p:nvSpPr>
          <p:spPr bwMode="auto">
            <a:xfrm>
              <a:off x="3923" y="3566"/>
              <a:ext cx="590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pl-PL" altLang="pl-PL" sz="1200">
                  <a:latin typeface="Arial" charset="0"/>
                </a:rPr>
                <a:t>Wejście</a:t>
              </a:r>
              <a:endParaRPr lang="en-US" altLang="pl-PL" sz="1200">
                <a:latin typeface="Arial" charset="0"/>
              </a:endParaRPr>
            </a:p>
          </p:txBody>
        </p:sp>
        <p:sp>
          <p:nvSpPr>
            <p:cNvPr id="9242" name="Line 41"/>
            <p:cNvSpPr>
              <a:spLocks noChangeShapeType="1"/>
            </p:cNvSpPr>
            <p:nvPr/>
          </p:nvSpPr>
          <p:spPr bwMode="auto">
            <a:xfrm flipH="1" flipV="1">
              <a:off x="4059" y="3521"/>
              <a:ext cx="46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pl-PL"/>
            </a:p>
          </p:txBody>
        </p:sp>
      </p:grpSp>
      <p:sp>
        <p:nvSpPr>
          <p:cNvPr id="9237" name="Rectangle 42"/>
          <p:cNvSpPr>
            <a:spLocks noChangeArrowheads="1"/>
          </p:cNvSpPr>
          <p:nvPr/>
        </p:nvSpPr>
        <p:spPr bwMode="auto">
          <a:xfrm>
            <a:off x="3491880" y="235992"/>
            <a:ext cx="237648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Lay</a:t>
            </a:r>
            <a:r>
              <a:rPr lang="pl-PL" altLang="pl-PL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out</a:t>
            </a:r>
            <a:endParaRPr lang="pl-PL" altLang="pl-PL" sz="4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238" name="pole tekstowe 45"/>
          <p:cNvSpPr txBox="1">
            <a:spLocks noChangeArrowheads="1"/>
          </p:cNvSpPr>
          <p:nvPr/>
        </p:nvSpPr>
        <p:spPr bwMode="auto">
          <a:xfrm>
            <a:off x="1042988" y="1431925"/>
            <a:ext cx="2101850" cy="558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pl-PL" sz="1200" dirty="0">
                <a:latin typeface="Arial" charset="0"/>
              </a:rPr>
              <a:t>Powierzchnia produkcyjna</a:t>
            </a:r>
            <a:r>
              <a:rPr lang="pl-PL" altLang="pl-PL" sz="1200" dirty="0">
                <a:latin typeface="Verdana" pitchFamily="34" charset="0"/>
              </a:rPr>
              <a:t> </a:t>
            </a:r>
          </a:p>
          <a:p>
            <a:pPr>
              <a:spcBef>
                <a:spcPct val="50000"/>
              </a:spcBef>
              <a:buFont typeface="Arial" charset="0"/>
              <a:buNone/>
            </a:pPr>
            <a:r>
              <a:rPr lang="pl-PL" altLang="pl-PL" sz="1200" b="1" dirty="0">
                <a:latin typeface="Verdana" pitchFamily="34" charset="0"/>
              </a:rPr>
              <a:t>12 </a:t>
            </a:r>
            <a:r>
              <a:rPr lang="pl-PL" altLang="pl-PL" sz="1200" b="1" dirty="0" smtClean="0">
                <a:latin typeface="Verdana" pitchFamily="34" charset="0"/>
              </a:rPr>
              <a:t>829 </a:t>
            </a:r>
            <a:r>
              <a:rPr lang="pl-PL" altLang="pl-PL" sz="1200" b="1" dirty="0">
                <a:latin typeface="Verdana" pitchFamily="34" charset="0"/>
              </a:rPr>
              <a:t>m</a:t>
            </a:r>
            <a:r>
              <a:rPr lang="pl-PL" altLang="pl-PL" sz="1200" b="1" baseline="30000" dirty="0">
                <a:latin typeface="Verdana" pitchFamily="34" charset="0"/>
              </a:rPr>
              <a:t>2</a:t>
            </a:r>
          </a:p>
        </p:txBody>
      </p:sp>
      <p:sp>
        <p:nvSpPr>
          <p:cNvPr id="9239" name="pole tekstowe 46"/>
          <p:cNvSpPr txBox="1">
            <a:spLocks noChangeArrowheads="1"/>
          </p:cNvSpPr>
          <p:nvPr/>
        </p:nvSpPr>
        <p:spPr bwMode="auto">
          <a:xfrm>
            <a:off x="5003800" y="4076700"/>
            <a:ext cx="1428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pl-PL" sz="1200">
                <a:latin typeface="Arial" charset="0"/>
              </a:rPr>
              <a:t>Montaż</a:t>
            </a:r>
          </a:p>
        </p:txBody>
      </p:sp>
      <p:sp>
        <p:nvSpPr>
          <p:cNvPr id="43" name="Rectangle 22"/>
          <p:cNvSpPr>
            <a:spLocks noChangeArrowheads="1"/>
          </p:cNvSpPr>
          <p:nvPr/>
        </p:nvSpPr>
        <p:spPr bwMode="auto">
          <a:xfrm>
            <a:off x="6661150" y="2781300"/>
            <a:ext cx="935038" cy="1433512"/>
          </a:xfrm>
          <a:prstGeom prst="rect">
            <a:avLst/>
          </a:prstGeom>
          <a:solidFill>
            <a:srgbClr val="C0C0C0"/>
          </a:solidFill>
          <a:ln w="1587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pl-PL" sz="1400">
              <a:latin typeface="Constantia" pitchFamily="18" charset="0"/>
            </a:endParaRPr>
          </a:p>
        </p:txBody>
      </p:sp>
      <p:sp>
        <p:nvSpPr>
          <p:cNvPr id="44" name="Text Box 27"/>
          <p:cNvSpPr txBox="1">
            <a:spLocks noChangeArrowheads="1"/>
          </p:cNvSpPr>
          <p:nvPr/>
        </p:nvSpPr>
        <p:spPr bwMode="auto">
          <a:xfrm>
            <a:off x="6573837" y="2865437"/>
            <a:ext cx="1150937" cy="12652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</a:pPr>
            <a:endParaRPr lang="pl-PL" sz="1000" b="1" dirty="0" smtClean="0">
              <a:latin typeface="Verdana" pitchFamily="34" charset="0"/>
            </a:endParaRPr>
          </a:p>
          <a:p>
            <a:pPr algn="ctr">
              <a:spcBef>
                <a:spcPct val="50000"/>
              </a:spcBef>
            </a:pPr>
            <a:endParaRPr lang="pl-PL" sz="1000" b="1" dirty="0">
              <a:latin typeface="Verdana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l-PL" sz="1000" b="1" dirty="0" smtClean="0">
                <a:latin typeface="Verdana" pitchFamily="34" charset="0"/>
              </a:rPr>
              <a:t>880 m</a:t>
            </a:r>
            <a:r>
              <a:rPr lang="pl-PL" sz="1000" b="1" baseline="30000" dirty="0" smtClean="0">
                <a:latin typeface="Verdana" pitchFamily="34" charset="0"/>
              </a:rPr>
              <a:t>2</a:t>
            </a:r>
            <a:endParaRPr lang="pl-PL" sz="1000" b="1" baseline="30000" dirty="0">
              <a:latin typeface="Verdana" pitchFamily="34" charset="0"/>
            </a:endParaRPr>
          </a:p>
        </p:txBody>
      </p:sp>
      <p:sp>
        <p:nvSpPr>
          <p:cNvPr id="46" name="Rectangle 21"/>
          <p:cNvSpPr>
            <a:spLocks noChangeArrowheads="1"/>
          </p:cNvSpPr>
          <p:nvPr/>
        </p:nvSpPr>
        <p:spPr bwMode="auto">
          <a:xfrm>
            <a:off x="6661150" y="4078288"/>
            <a:ext cx="935038" cy="863600"/>
          </a:xfrm>
          <a:prstGeom prst="rect">
            <a:avLst/>
          </a:prstGeom>
          <a:solidFill>
            <a:srgbClr val="33CCCC"/>
          </a:solidFill>
          <a:ln w="1587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pl-PL" sz="1400">
              <a:latin typeface="Constantia" pitchFamily="18" charset="0"/>
            </a:endParaRPr>
          </a:p>
        </p:txBody>
      </p:sp>
      <p:sp>
        <p:nvSpPr>
          <p:cNvPr id="45" name="Text Box 28"/>
          <p:cNvSpPr txBox="1">
            <a:spLocks noChangeArrowheads="1"/>
          </p:cNvSpPr>
          <p:nvPr/>
        </p:nvSpPr>
        <p:spPr bwMode="auto">
          <a:xfrm>
            <a:off x="6588123" y="4292600"/>
            <a:ext cx="1122363" cy="576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pl-PL" sz="1100" b="1" dirty="0" smtClean="0">
                <a:latin typeface="Verdana" pitchFamily="34" charset="0"/>
              </a:rPr>
              <a:t>479 </a:t>
            </a:r>
            <a:r>
              <a:rPr lang="pl-PL" sz="1100" b="1" dirty="0">
                <a:latin typeface="Verdana" pitchFamily="34" charset="0"/>
              </a:rPr>
              <a:t>m</a:t>
            </a:r>
            <a:r>
              <a:rPr lang="pl-PL" sz="1100" b="1" baseline="30000" dirty="0">
                <a:latin typeface="Verdana" pitchFamily="34" charset="0"/>
              </a:rPr>
              <a:t>2</a:t>
            </a:r>
          </a:p>
        </p:txBody>
      </p:sp>
      <p:pic>
        <p:nvPicPr>
          <p:cNvPr id="4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6488546"/>
            <a:ext cx="2520950" cy="319087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30000">
    <p:sndAc>
      <p:endSnd/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6108700" y="1854200"/>
            <a:ext cx="2987675" cy="294322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 typeface="Arial" charset="0"/>
              <a:buNone/>
            </a:pPr>
            <a:endParaRPr lang="pl-PL" altLang="pl-PL" sz="500">
              <a:latin typeface="Arial" charset="0"/>
            </a:endParaRP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3348038" y="1844675"/>
            <a:ext cx="2519362" cy="3744913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 typeface="Arial" charset="0"/>
              <a:buNone/>
            </a:pPr>
            <a:endParaRPr lang="pl-PL" altLang="pl-PL" sz="500">
              <a:latin typeface="Arial" charset="0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79388" y="1844675"/>
            <a:ext cx="2951162" cy="2952750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 typeface="Arial" charset="0"/>
              <a:buNone/>
            </a:pPr>
            <a:endParaRPr lang="pl-PL" altLang="pl-PL" sz="500">
              <a:latin typeface="Arial" charset="0"/>
            </a:endParaRPr>
          </a:p>
        </p:txBody>
      </p:sp>
      <p:sp>
        <p:nvSpPr>
          <p:cNvPr id="7173" name="Text Box 6"/>
          <p:cNvSpPr txBox="1">
            <a:spLocks noChangeArrowheads="1"/>
          </p:cNvSpPr>
          <p:nvPr/>
        </p:nvSpPr>
        <p:spPr bwMode="auto">
          <a:xfrm>
            <a:off x="827088" y="1887538"/>
            <a:ext cx="18002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 typeface="Arial" charset="0"/>
              <a:buNone/>
            </a:pPr>
            <a:r>
              <a:rPr lang="pl-PL" altLang="pl-PL" dirty="0">
                <a:latin typeface="Arial" charset="0"/>
              </a:rPr>
              <a:t>Wtrysk</a:t>
            </a:r>
            <a:endParaRPr lang="en-US" altLang="pl-PL" dirty="0">
              <a:latin typeface="Arial" charset="0"/>
            </a:endParaRPr>
          </a:p>
        </p:txBody>
      </p:sp>
      <p:sp>
        <p:nvSpPr>
          <p:cNvPr id="7174" name="Text Box 7"/>
          <p:cNvSpPr txBox="1">
            <a:spLocks noChangeArrowheads="1"/>
          </p:cNvSpPr>
          <p:nvPr/>
        </p:nvSpPr>
        <p:spPr bwMode="auto">
          <a:xfrm>
            <a:off x="3227388" y="1924050"/>
            <a:ext cx="27606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Arial" charset="0"/>
              <a:buNone/>
            </a:pPr>
            <a:r>
              <a:rPr lang="pl-PL" altLang="pl-PL">
                <a:latin typeface="Arial" charset="0"/>
              </a:rPr>
              <a:t>Lakierowanie</a:t>
            </a:r>
          </a:p>
        </p:txBody>
      </p:sp>
      <p:sp>
        <p:nvSpPr>
          <p:cNvPr id="7175" name="Text Box 8"/>
          <p:cNvSpPr txBox="1">
            <a:spLocks noChangeArrowheads="1"/>
          </p:cNvSpPr>
          <p:nvPr/>
        </p:nvSpPr>
        <p:spPr bwMode="auto">
          <a:xfrm>
            <a:off x="6732588" y="1916113"/>
            <a:ext cx="19446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 typeface="Arial" charset="0"/>
              <a:buNone/>
            </a:pPr>
            <a:r>
              <a:rPr lang="pl-PL" altLang="pl-PL">
                <a:latin typeface="Arial" charset="0"/>
              </a:rPr>
              <a:t>Montaż</a:t>
            </a:r>
            <a:endParaRPr lang="en-US" altLang="pl-PL">
              <a:latin typeface="Arial" charset="0"/>
            </a:endParaRPr>
          </a:p>
        </p:txBody>
      </p:sp>
      <p:pic>
        <p:nvPicPr>
          <p:cNvPr id="7176" name="Picture 9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565400"/>
            <a:ext cx="2655888" cy="1990725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10" descr="hala produkcyjna - monta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863" y="2565400"/>
            <a:ext cx="2697162" cy="2022475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1" descr="IMG_28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565400"/>
            <a:ext cx="2200275" cy="2943225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80" name="Rectangle 15"/>
          <p:cNvSpPr>
            <a:spLocks noChangeArrowheads="1"/>
          </p:cNvSpPr>
          <p:nvPr/>
        </p:nvSpPr>
        <p:spPr bwMode="auto">
          <a:xfrm>
            <a:off x="0" y="260350"/>
            <a:ext cx="90360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Arial" charset="0"/>
              <a:buNone/>
            </a:pPr>
            <a:r>
              <a:rPr lang="pl-PL" altLang="pl-PL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Technologie i metody produkcji</a:t>
            </a:r>
            <a:endParaRPr lang="en-US" altLang="pl-PL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6488546"/>
            <a:ext cx="2520950" cy="319087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30000">
    <p:sndAc>
      <p:endSnd/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561975"/>
          </a:xfrm>
        </p:spPr>
        <p:txBody>
          <a:bodyPr/>
          <a:lstStyle/>
          <a:p>
            <a:pPr eaLnBrk="1" hangingPunct="1"/>
            <a:r>
              <a:rPr lang="pl-PL" altLang="pl-PL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Główne </a:t>
            </a:r>
            <a:r>
              <a:rPr lang="pl-PL" altLang="pl-P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Technologie</a:t>
            </a:r>
            <a:r>
              <a:rPr lang="pl-PL" altLang="pl-PL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Produkcji</a:t>
            </a:r>
          </a:p>
        </p:txBody>
      </p:sp>
      <p:sp>
        <p:nvSpPr>
          <p:cNvPr id="8195" name="Rectangle 5"/>
          <p:cNvSpPr>
            <a:spLocks noGrp="1"/>
          </p:cNvSpPr>
          <p:nvPr>
            <p:ph type="body" sz="half" idx="1"/>
          </p:nvPr>
        </p:nvSpPr>
        <p:spPr>
          <a:xfrm>
            <a:off x="179388" y="1700213"/>
            <a:ext cx="2700337" cy="489585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pl-PL" altLang="pl-PL" sz="14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pl-PL" altLang="pl-PL" sz="1200" dirty="0" smtClean="0">
                <a:latin typeface="Arial" charset="0"/>
              </a:rPr>
              <a:t>48 maszyn wtryskowych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altLang="pl-PL" sz="1200" dirty="0" smtClean="0">
                <a:latin typeface="Arial" charset="0"/>
              </a:rPr>
              <a:t>        od 75t – 1300t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altLang="pl-PL" sz="12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pl-PL" altLang="pl-PL" sz="1200" dirty="0" smtClean="0">
                <a:latin typeface="Arial" charset="0"/>
              </a:rPr>
              <a:t>technologia wtrysku 2K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altLang="pl-PL" sz="12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pl-PL" altLang="pl-PL" sz="1200" dirty="0" smtClean="0">
                <a:latin typeface="Arial" charset="0"/>
              </a:rPr>
              <a:t>technologia IML</a:t>
            </a:r>
          </a:p>
          <a:p>
            <a:pPr eaLnBrk="1" hangingPunct="1">
              <a:lnSpc>
                <a:spcPct val="80000"/>
              </a:lnSpc>
            </a:pPr>
            <a:endParaRPr lang="pl-PL" altLang="pl-PL" sz="1200" dirty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pl-PL" altLang="pl-PL" sz="1200" dirty="0">
                <a:latin typeface="Arial" charset="0"/>
              </a:rPr>
              <a:t>t</a:t>
            </a:r>
            <a:r>
              <a:rPr lang="pl-PL" altLang="pl-PL" sz="1200" dirty="0" smtClean="0">
                <a:latin typeface="Arial" charset="0"/>
              </a:rPr>
              <a:t>echnologia Hot </a:t>
            </a:r>
            <a:r>
              <a:rPr lang="pl-PL" altLang="pl-PL" sz="1200" dirty="0" err="1" smtClean="0">
                <a:latin typeface="Arial" charset="0"/>
              </a:rPr>
              <a:t>Stampingu</a:t>
            </a:r>
            <a:endParaRPr lang="pl-PL" altLang="pl-PL" sz="12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altLang="pl-PL" sz="12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pl-PL" altLang="pl-PL" sz="1200" dirty="0" smtClean="0">
                <a:latin typeface="Arial" charset="0"/>
              </a:rPr>
              <a:t>technologia wtrysku z dotryskiem gazem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altLang="pl-PL" sz="12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pl-PL" altLang="pl-PL" sz="1200" dirty="0" smtClean="0">
                <a:latin typeface="Arial" charset="0"/>
              </a:rPr>
              <a:t>technologia szybkiego wtrysku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altLang="pl-PL" sz="1200" dirty="0" smtClean="0">
                <a:latin typeface="Arial" charset="0"/>
              </a:rPr>
              <a:t>        z doładowaniem</a:t>
            </a:r>
          </a:p>
          <a:p>
            <a:pPr eaLnBrk="1" hangingPunct="1">
              <a:lnSpc>
                <a:spcPct val="80000"/>
              </a:lnSpc>
            </a:pPr>
            <a:endParaRPr lang="pl-PL" altLang="pl-PL" sz="12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pl-PL" altLang="pl-PL" sz="1200" dirty="0" smtClean="0">
                <a:latin typeface="Arial" charset="0"/>
              </a:rPr>
              <a:t>zautomatyzowane stanowiska wyposażone w roboty, taśmociągi, podajniki barwnika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altLang="pl-PL" sz="1200" dirty="0" smtClean="0">
                <a:latin typeface="Arial" charset="0"/>
              </a:rPr>
              <a:t>  </a:t>
            </a:r>
          </a:p>
          <a:p>
            <a:pPr eaLnBrk="1" hangingPunct="1">
              <a:lnSpc>
                <a:spcPct val="80000"/>
              </a:lnSpc>
            </a:pPr>
            <a:r>
              <a:rPr lang="pl-PL" altLang="pl-PL" sz="1200" dirty="0" smtClean="0">
                <a:latin typeface="Arial" charset="0"/>
              </a:rPr>
              <a:t>centralny system podawania surowca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altLang="pl-PL" sz="12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pl-PL" altLang="pl-PL" sz="1200" dirty="0" smtClean="0">
                <a:latin typeface="Arial" charset="0"/>
              </a:rPr>
              <a:t>średnia miesięczna ilość przetwarzanego tworzywa około 300 ton PP</a:t>
            </a:r>
          </a:p>
          <a:p>
            <a:pPr eaLnBrk="1" hangingPunct="1">
              <a:lnSpc>
                <a:spcPct val="80000"/>
              </a:lnSpc>
            </a:pPr>
            <a:r>
              <a:rPr lang="pl-PL" altLang="pl-PL" sz="1200" dirty="0" smtClean="0">
                <a:latin typeface="Arial" charset="0"/>
              </a:rPr>
              <a:t>maksymalna waga wtrysku 5,5 kg</a:t>
            </a:r>
          </a:p>
          <a:p>
            <a:pPr eaLnBrk="1" hangingPunct="1">
              <a:lnSpc>
                <a:spcPct val="80000"/>
              </a:lnSpc>
            </a:pPr>
            <a:endParaRPr lang="pl-PL" altLang="pl-PL" sz="2400" dirty="0" smtClean="0">
              <a:latin typeface="Arial" charset="0"/>
            </a:endParaRPr>
          </a:p>
        </p:txBody>
      </p:sp>
      <p:sp>
        <p:nvSpPr>
          <p:cNvPr id="8196" name="Rectangle 6"/>
          <p:cNvSpPr>
            <a:spLocks noGrp="1"/>
          </p:cNvSpPr>
          <p:nvPr>
            <p:ph type="body" sz="half" idx="2"/>
          </p:nvPr>
        </p:nvSpPr>
        <p:spPr>
          <a:xfrm>
            <a:off x="3059113" y="1700213"/>
            <a:ext cx="3024187" cy="4681115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pl-PL" altLang="pl-PL" sz="12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pl-PL" altLang="pl-PL" sz="1200" dirty="0" smtClean="0">
                <a:latin typeface="Arial" charset="0"/>
              </a:rPr>
              <a:t>automatyczna linia lakiernicza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altLang="pl-PL" sz="1200" dirty="0" smtClean="0">
                <a:latin typeface="Arial" charset="0"/>
              </a:rPr>
              <a:t>       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altLang="pl-PL" sz="1200" dirty="0" smtClean="0">
                <a:latin typeface="Arial" charset="0"/>
              </a:rPr>
              <a:t>        malowanie 3 warstwowe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altLang="pl-PL" sz="12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altLang="pl-PL" sz="1200" dirty="0" smtClean="0">
                <a:latin typeface="Arial" charset="0"/>
              </a:rPr>
              <a:t>        wyposażenie linii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altLang="pl-PL" sz="12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altLang="pl-PL" sz="1200" dirty="0" smtClean="0">
                <a:latin typeface="Arial" charset="0"/>
              </a:rPr>
              <a:t>        trzy 6-cio osiowe roboty </a:t>
            </a:r>
            <a:r>
              <a:rPr lang="pl-PL" altLang="pl-PL" sz="1200" dirty="0" err="1" smtClean="0">
                <a:latin typeface="Arial" charset="0"/>
              </a:rPr>
              <a:t>Fanuc</a:t>
            </a:r>
            <a:endParaRPr lang="pl-PL" altLang="pl-PL" sz="12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altLang="pl-PL" sz="12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altLang="pl-PL" sz="1200" dirty="0" smtClean="0">
                <a:latin typeface="Arial" charset="0"/>
              </a:rPr>
              <a:t>       automatyczny system podawania farby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altLang="pl-PL" sz="12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altLang="pl-PL" sz="12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pl-PL" altLang="pl-PL" sz="1200" dirty="0" smtClean="0">
                <a:latin typeface="Arial" charset="0"/>
              </a:rPr>
              <a:t>półautomatyczna linia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altLang="pl-PL" sz="12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altLang="pl-PL" sz="1200" dirty="0" smtClean="0">
                <a:latin typeface="Arial" charset="0"/>
              </a:rPr>
              <a:t>        malowanie 2 warstwowe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altLang="pl-PL" sz="12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altLang="pl-PL" sz="1200" dirty="0" smtClean="0">
                <a:latin typeface="Arial" charset="0"/>
              </a:rPr>
              <a:t>        wyposażenie w 2 półautomaty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altLang="pl-PL" sz="12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altLang="pl-PL" sz="12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pl-PL" altLang="pl-PL" sz="1200" dirty="0" smtClean="0">
                <a:latin typeface="Arial" charset="0"/>
              </a:rPr>
              <a:t>tamponowanie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altLang="pl-PL" sz="12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endParaRPr lang="pl-PL" altLang="pl-PL" sz="12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endParaRPr lang="pl-PL" altLang="pl-PL" sz="12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endParaRPr lang="pl-PL" altLang="pl-PL" sz="12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endParaRPr lang="pl-PL" altLang="pl-PL" sz="1200" dirty="0" smtClean="0">
              <a:latin typeface="Arial" charset="0"/>
            </a:endParaRPr>
          </a:p>
        </p:txBody>
      </p:sp>
      <p:sp>
        <p:nvSpPr>
          <p:cNvPr id="8197" name="Rectangle 7"/>
          <p:cNvSpPr>
            <a:spLocks/>
          </p:cNvSpPr>
          <p:nvPr/>
        </p:nvSpPr>
        <p:spPr bwMode="auto">
          <a:xfrm>
            <a:off x="5724525" y="1700213"/>
            <a:ext cx="323691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endParaRPr lang="pl-PL" altLang="pl-PL" sz="1200">
              <a:latin typeface="Arial" charset="0"/>
            </a:endParaRPr>
          </a:p>
        </p:txBody>
      </p:sp>
      <p:sp>
        <p:nvSpPr>
          <p:cNvPr id="8198" name="Rectangle 8"/>
          <p:cNvSpPr>
            <a:spLocks noChangeArrowheads="1"/>
          </p:cNvSpPr>
          <p:nvPr/>
        </p:nvSpPr>
        <p:spPr bwMode="auto">
          <a:xfrm>
            <a:off x="6227763" y="1700213"/>
            <a:ext cx="2735262" cy="489743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pl-PL" altLang="pl-PL" sz="400"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pl-PL" altLang="pl-PL" sz="1200">
                <a:latin typeface="Arial" charset="0"/>
              </a:rPr>
              <a:t>zautomatyzowane stanowiska </a:t>
            </a:r>
          </a:p>
          <a:p>
            <a:pPr>
              <a:spcBef>
                <a:spcPct val="50000"/>
              </a:spcBef>
              <a:buFont typeface="Arial" charset="0"/>
              <a:buNone/>
            </a:pPr>
            <a:r>
              <a:rPr lang="pl-PL" altLang="pl-PL" sz="1200">
                <a:latin typeface="Arial" charset="0"/>
              </a:rPr>
              <a:t>        montażowe wyposażone  </a:t>
            </a:r>
          </a:p>
          <a:p>
            <a:pPr>
              <a:spcBef>
                <a:spcPct val="50000"/>
              </a:spcBef>
              <a:buFont typeface="Arial" charset="0"/>
              <a:buNone/>
            </a:pPr>
            <a:r>
              <a:rPr lang="pl-PL" altLang="pl-PL" sz="1200">
                <a:latin typeface="Arial" charset="0"/>
              </a:rPr>
              <a:t>        w następujące maszyny:</a:t>
            </a:r>
          </a:p>
          <a:p>
            <a:pPr>
              <a:spcBef>
                <a:spcPct val="50000"/>
              </a:spcBef>
              <a:buFont typeface="Arial" charset="0"/>
              <a:buNone/>
            </a:pPr>
            <a:endParaRPr lang="pl-PL" altLang="pl-PL" sz="1200"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pl-PL" altLang="pl-PL" sz="1200">
                <a:latin typeface="Arial" charset="0"/>
              </a:rPr>
              <a:t>zgrzewarka ultrasonic</a:t>
            </a:r>
          </a:p>
          <a:p>
            <a:pPr>
              <a:spcBef>
                <a:spcPct val="50000"/>
              </a:spcBef>
            </a:pPr>
            <a:endParaRPr lang="pl-PL" altLang="pl-PL" sz="1200"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pl-PL" altLang="pl-PL" sz="1200">
                <a:latin typeface="Arial" charset="0"/>
              </a:rPr>
              <a:t>zgrzewarka wibracyjna Branson</a:t>
            </a:r>
          </a:p>
          <a:p>
            <a:pPr>
              <a:spcBef>
                <a:spcPct val="50000"/>
              </a:spcBef>
            </a:pPr>
            <a:endParaRPr lang="pl-PL" altLang="pl-PL" sz="1200"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pl-PL" altLang="pl-PL" sz="1200">
                <a:latin typeface="Arial" charset="0"/>
              </a:rPr>
              <a:t>zgrzewarka gorącą płytą</a:t>
            </a:r>
          </a:p>
          <a:p>
            <a:pPr>
              <a:spcBef>
                <a:spcPct val="50000"/>
              </a:spcBef>
            </a:pPr>
            <a:endParaRPr lang="pl-PL" altLang="pl-PL" sz="1200"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pl-PL" altLang="pl-PL" sz="1200">
                <a:latin typeface="Arial" charset="0"/>
              </a:rPr>
              <a:t>prasy montażowe</a:t>
            </a:r>
          </a:p>
          <a:p>
            <a:pPr>
              <a:spcBef>
                <a:spcPct val="50000"/>
              </a:spcBef>
              <a:buFont typeface="Arial" charset="0"/>
              <a:buNone/>
            </a:pPr>
            <a:endParaRPr lang="pl-PL" altLang="pl-PL" sz="1200"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pl-PL" altLang="pl-PL" sz="1200">
                <a:latin typeface="Arial" charset="0"/>
              </a:rPr>
              <a:t>zgrzewanie opornościowe</a:t>
            </a:r>
            <a:endParaRPr lang="pl-PL" altLang="pl-PL" sz="1200" b="1">
              <a:latin typeface="Arial" charset="0"/>
            </a:endParaRPr>
          </a:p>
          <a:p>
            <a:pPr>
              <a:spcBef>
                <a:spcPct val="50000"/>
              </a:spcBef>
              <a:buFont typeface="Arial" charset="0"/>
              <a:buNone/>
            </a:pPr>
            <a:endParaRPr lang="pl-PL" altLang="pl-PL" sz="1200" b="1">
              <a:latin typeface="Arial" charset="0"/>
            </a:endParaRPr>
          </a:p>
          <a:p>
            <a:pPr>
              <a:spcBef>
                <a:spcPct val="50000"/>
              </a:spcBef>
              <a:buFont typeface="Arial" charset="0"/>
              <a:buNone/>
            </a:pPr>
            <a:endParaRPr lang="pl-PL" altLang="pl-PL" sz="500" b="1">
              <a:latin typeface="Arial" charset="0"/>
            </a:endParaRPr>
          </a:p>
          <a:p>
            <a:pPr>
              <a:spcBef>
                <a:spcPct val="50000"/>
              </a:spcBef>
              <a:buFont typeface="Arial" charset="0"/>
              <a:buNone/>
            </a:pPr>
            <a:endParaRPr lang="pl-PL" altLang="pl-PL" sz="500" b="1">
              <a:latin typeface="Arial" charset="0"/>
            </a:endParaRPr>
          </a:p>
          <a:p>
            <a:pPr>
              <a:spcBef>
                <a:spcPct val="50000"/>
              </a:spcBef>
              <a:buFont typeface="Arial" charset="0"/>
              <a:buNone/>
            </a:pPr>
            <a:endParaRPr lang="pl-PL" altLang="pl-PL" sz="500" b="1">
              <a:latin typeface="Arial" charset="0"/>
            </a:endParaRPr>
          </a:p>
          <a:p>
            <a:pPr>
              <a:spcBef>
                <a:spcPct val="50000"/>
              </a:spcBef>
              <a:buFont typeface="Arial" charset="0"/>
              <a:buNone/>
            </a:pPr>
            <a:endParaRPr lang="pl-PL" altLang="pl-PL" sz="2400" b="1">
              <a:latin typeface="Arial" charset="0"/>
            </a:endParaRPr>
          </a:p>
        </p:txBody>
      </p:sp>
      <p:sp>
        <p:nvSpPr>
          <p:cNvPr id="8199" name="Text Box 9"/>
          <p:cNvSpPr txBox="1">
            <a:spLocks noChangeArrowheads="1"/>
          </p:cNvSpPr>
          <p:nvPr/>
        </p:nvSpPr>
        <p:spPr bwMode="auto">
          <a:xfrm>
            <a:off x="179388" y="1125538"/>
            <a:ext cx="2735262" cy="31432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Arial" charset="0"/>
              <a:buNone/>
            </a:pPr>
            <a:r>
              <a:rPr lang="pl-PL" altLang="pl-PL" sz="1400" b="1">
                <a:latin typeface="Arial" charset="0"/>
              </a:rPr>
              <a:t>Technologia wtrysku</a:t>
            </a:r>
          </a:p>
        </p:txBody>
      </p:sp>
      <p:sp>
        <p:nvSpPr>
          <p:cNvPr id="8200" name="Text Box 10"/>
          <p:cNvSpPr txBox="1">
            <a:spLocks noChangeArrowheads="1"/>
          </p:cNvSpPr>
          <p:nvPr/>
        </p:nvSpPr>
        <p:spPr bwMode="auto">
          <a:xfrm>
            <a:off x="3059113" y="1125538"/>
            <a:ext cx="3025775" cy="31432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Arial" charset="0"/>
              <a:buNone/>
            </a:pPr>
            <a:r>
              <a:rPr lang="pl-PL" altLang="pl-PL" sz="1400" b="1">
                <a:latin typeface="Arial" charset="0"/>
              </a:rPr>
              <a:t>Technologia lakierowania</a:t>
            </a:r>
          </a:p>
        </p:txBody>
      </p:sp>
      <p:sp>
        <p:nvSpPr>
          <p:cNvPr id="8201" name="Text Box 11"/>
          <p:cNvSpPr txBox="1">
            <a:spLocks noChangeArrowheads="1"/>
          </p:cNvSpPr>
          <p:nvPr/>
        </p:nvSpPr>
        <p:spPr bwMode="auto">
          <a:xfrm>
            <a:off x="6227763" y="1125538"/>
            <a:ext cx="2735262" cy="31432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Arial" charset="0"/>
              <a:buNone/>
            </a:pPr>
            <a:r>
              <a:rPr lang="pl-PL" altLang="pl-PL" sz="1400" b="1">
                <a:latin typeface="Arial" charset="0"/>
              </a:rPr>
              <a:t>Technologia montażu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525" y="6488546"/>
            <a:ext cx="2520950" cy="319087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30000">
    <p:sndAc>
      <p:endSnd/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3556</TotalTime>
  <Words>974</Words>
  <Application>Microsoft Office PowerPoint</Application>
  <PresentationFormat>Pokaz na ekranie (4:3)</PresentationFormat>
  <Paragraphs>288</Paragraphs>
  <Slides>27</Slides>
  <Notes>10</Notes>
  <HiddenSlides>0</HiddenSlides>
  <MMClips>1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29" baseType="lpstr">
      <vt:lpstr>Motyw pakietu Office</vt:lpstr>
      <vt:lpstr>Arkusz</vt:lpstr>
      <vt:lpstr>Prezentacja programu PowerPoint</vt:lpstr>
      <vt:lpstr>O firmie</vt:lpstr>
      <vt:lpstr>HISTORIA FIRMY</vt:lpstr>
      <vt:lpstr>Najważniejsze wydarzenia Spółki</vt:lpstr>
      <vt:lpstr>Certyfikaty i audyty</vt:lpstr>
      <vt:lpstr>Prezentacja programu PowerPoint</vt:lpstr>
      <vt:lpstr>Prezentacja programu PowerPoint</vt:lpstr>
      <vt:lpstr>Prezentacja programu PowerPoint</vt:lpstr>
      <vt:lpstr>Główne Technologie Produkcji</vt:lpstr>
      <vt:lpstr>Prezentacja programu PowerPoint</vt:lpstr>
      <vt:lpstr>Prezentacja programu PowerPoint</vt:lpstr>
      <vt:lpstr>Prezentacja programu PowerPoint</vt:lpstr>
      <vt:lpstr>Prezentacja programu PowerPoint</vt:lpstr>
      <vt:lpstr>Zaufały nam firmy:</vt:lpstr>
      <vt:lpstr>Prezentacja programu PowerPoint</vt:lpstr>
      <vt:lpstr>Prezentacja programu PowerPoint</vt:lpstr>
      <vt:lpstr>Inne uruchomienia</vt:lpstr>
      <vt:lpstr>Prezentacja programu PowerPoint</vt:lpstr>
      <vt:lpstr>Prezentacja programu PowerPoint</vt:lpstr>
      <vt:lpstr>Prezentacja programu PowerPoint</vt:lpstr>
      <vt:lpstr>Prezentacja programu PowerPoint</vt:lpstr>
      <vt:lpstr>Struktura sprzedaży w tys. €</vt:lpstr>
      <vt:lpstr>Prezentacja programu PowerPoint</vt:lpstr>
      <vt:lpstr>Prezentacja programu PowerPoint</vt:lpstr>
      <vt:lpstr>Narzędziownia</vt:lpstr>
      <vt:lpstr>Narzędziownia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Kamila Demska</dc:creator>
  <cp:lastModifiedBy>Sekretariat</cp:lastModifiedBy>
  <cp:revision>225</cp:revision>
  <cp:lastPrinted>2014-12-29T11:00:25Z</cp:lastPrinted>
  <dcterms:created xsi:type="dcterms:W3CDTF">2012-03-10T17:26:46Z</dcterms:created>
  <dcterms:modified xsi:type="dcterms:W3CDTF">2015-01-15T10:54:12Z</dcterms:modified>
</cp:coreProperties>
</file>