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29"/>
  </p:notesMasterIdLst>
  <p:handoutMasterIdLst>
    <p:handoutMasterId r:id="rId30"/>
  </p:handoutMasterIdLst>
  <p:sldIdLst>
    <p:sldId id="408" r:id="rId2"/>
    <p:sldId id="320" r:id="rId3"/>
    <p:sldId id="430" r:id="rId4"/>
    <p:sldId id="356" r:id="rId5"/>
    <p:sldId id="362" r:id="rId6"/>
    <p:sldId id="366" r:id="rId7"/>
    <p:sldId id="367" r:id="rId8"/>
    <p:sldId id="386" r:id="rId9"/>
    <p:sldId id="318" r:id="rId10"/>
    <p:sldId id="360" r:id="rId11"/>
    <p:sldId id="429" r:id="rId12"/>
    <p:sldId id="289" r:id="rId13"/>
    <p:sldId id="331" r:id="rId14"/>
    <p:sldId id="347" r:id="rId15"/>
    <p:sldId id="419" r:id="rId16"/>
    <p:sldId id="426" r:id="rId17"/>
    <p:sldId id="413" r:id="rId18"/>
    <p:sldId id="395" r:id="rId19"/>
    <p:sldId id="427" r:id="rId20"/>
    <p:sldId id="418" r:id="rId21"/>
    <p:sldId id="412" r:id="rId22"/>
    <p:sldId id="399" r:id="rId23"/>
    <p:sldId id="305" r:id="rId24"/>
    <p:sldId id="389" r:id="rId25"/>
    <p:sldId id="327" r:id="rId26"/>
    <p:sldId id="428" r:id="rId27"/>
    <p:sldId id="317" r:id="rId28"/>
  </p:sldIdLst>
  <p:sldSz cx="9144000" cy="6858000" type="screen4x3"/>
  <p:notesSz cx="7099300" cy="10234613"/>
  <p:defaultTextStyle>
    <a:defPPr>
      <a:defRPr lang="pl-PL"/>
    </a:defPPr>
    <a:lvl1pPr algn="l" rtl="0" fontAlgn="base">
      <a:spcBef>
        <a:spcPct val="0"/>
      </a:spcBef>
      <a:spcAft>
        <a:spcPct val="0"/>
      </a:spcAft>
      <a:defRPr sz="5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5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5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5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5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500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0066FF"/>
    <a:srgbClr val="003399"/>
    <a:srgbClr val="920000"/>
    <a:srgbClr val="FF0505"/>
    <a:srgbClr val="CC0000"/>
    <a:srgbClr val="000099"/>
    <a:srgbClr val="99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93" autoAdjust="0"/>
    <p:restoredTop sz="99867" autoAdjust="0"/>
  </p:normalViewPr>
  <p:slideViewPr>
    <p:cSldViewPr>
      <p:cViewPr>
        <p:scale>
          <a:sx n="81" d="100"/>
          <a:sy n="81" d="100"/>
        </p:scale>
        <p:origin x="-117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3" d="100"/>
          <a:sy n="73" d="100"/>
        </p:scale>
        <p:origin x="-198" y="-90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pl-P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19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308641975308642"/>
          <c:y val="0.25423728813559321"/>
          <c:w val="0.73580246913580249"/>
          <c:h val="0.5"/>
        </c:manualLayout>
      </c:layout>
      <c:pie3DChart>
        <c:varyColors val="1"/>
        <c:ser>
          <c:idx val="0"/>
          <c:order val="0"/>
          <c:spPr>
            <a:solidFill>
              <a:srgbClr val="CCFF99"/>
            </a:solidFill>
            <a:ln w="7398">
              <a:solidFill>
                <a:srgbClr val="000000"/>
              </a:solidFill>
              <a:prstDash val="solid"/>
            </a:ln>
          </c:spPr>
          <c:explosion val="15"/>
          <c:dPt>
            <c:idx val="0"/>
            <c:bubble3D val="0"/>
            <c:spPr>
              <a:solidFill>
                <a:srgbClr val="FFCCFF"/>
              </a:solidFill>
              <a:ln w="7398">
                <a:solidFill>
                  <a:srgbClr val="000000"/>
                </a:solidFill>
                <a:prstDash val="solid"/>
              </a:ln>
            </c:spPr>
          </c:dPt>
          <c:dPt>
            <c:idx val="1"/>
            <c:bubble3D val="0"/>
          </c:dPt>
          <c:val>
            <c:numRef>
              <c:f>Arkusz1!$A$1:$A$2</c:f>
              <c:numCache>
                <c:formatCode>General</c:formatCode>
                <c:ptCount val="2"/>
                <c:pt idx="0">
                  <c:v>13</c:v>
                </c:pt>
                <c:pt idx="1">
                  <c:v>87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57">
          <a:noFill/>
        </a:ln>
      </c:spPr>
    </c:plotArea>
    <c:plotVisOnly val="1"/>
    <c:dispBlanksAs val="zero"/>
    <c:showDLblsOverMax val="0"/>
  </c:chart>
  <c:spPr>
    <a:noFill/>
    <a:ln>
      <a:noFill/>
    </a:ln>
  </c:spPr>
  <c:txPr>
    <a:bodyPr/>
    <a:lstStyle/>
    <a:p>
      <a:pPr>
        <a:defRPr sz="624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pl-PL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6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5981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24" tIns="46862" rIns="93724" bIns="46862" numCol="1" anchor="t" anchorCtr="0" compatLnSpc="1">
            <a:prstTxWarp prst="textNoShape">
              <a:avLst/>
            </a:prstTxWarp>
          </a:bodyPr>
          <a:lstStyle>
            <a:lvl1pPr defTabSz="914757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0047" y="0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24" tIns="46862" rIns="93724" bIns="46862" numCol="1" anchor="t" anchorCtr="0" compatLnSpc="1">
            <a:prstTxWarp prst="textNoShape">
              <a:avLst/>
            </a:prstTxWarp>
          </a:bodyPr>
          <a:lstStyle>
            <a:lvl1pPr algn="r" defTabSz="914757">
              <a:defRPr sz="1200"/>
            </a:lvl1pPr>
          </a:lstStyle>
          <a:p>
            <a:pPr>
              <a:defRPr/>
            </a:pPr>
            <a:fld id="{4153BCC0-9D08-47A9-B2EA-8A541683FA33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5300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0613"/>
            <a:ext cx="3075981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24" tIns="46862" rIns="93724" bIns="46862" numCol="1" anchor="b" anchorCtr="0" compatLnSpc="1">
            <a:prstTxWarp prst="textNoShape">
              <a:avLst/>
            </a:prstTxWarp>
          </a:bodyPr>
          <a:lstStyle>
            <a:lvl1pPr defTabSz="914757">
              <a:defRPr sz="1200"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5301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724" tIns="46862" rIns="93724" bIns="46862" numCol="1" anchor="b" anchorCtr="0" compatLnSpc="1">
            <a:prstTxWarp prst="textNoShape">
              <a:avLst/>
            </a:prstTxWarp>
          </a:bodyPr>
          <a:lstStyle>
            <a:lvl1pPr algn="r" defTabSz="914757">
              <a:defRPr sz="1200"/>
            </a:lvl1pPr>
          </a:lstStyle>
          <a:p>
            <a:pPr>
              <a:defRPr/>
            </a:pPr>
            <a:fld id="{1C417C42-0634-4CE3-BA14-14082F0C88A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91922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5981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26" tIns="47364" rIns="94726" bIns="47364" numCol="1" anchor="t" anchorCtr="0" compatLnSpc="1">
            <a:prstTxWarp prst="textNoShape">
              <a:avLst/>
            </a:prstTxWarp>
          </a:bodyPr>
          <a:lstStyle>
            <a:lvl1pPr defTabSz="94601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 bwMode="auto">
          <a:xfrm>
            <a:off x="4020047" y="0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26" tIns="47364" rIns="94726" bIns="47364" numCol="1" anchor="t" anchorCtr="0" compatLnSpc="1">
            <a:prstTxWarp prst="textNoShape">
              <a:avLst/>
            </a:prstTxWarp>
          </a:bodyPr>
          <a:lstStyle>
            <a:lvl1pPr algn="r" defTabSz="94601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F5173206-1DC2-4323-A2B0-F25F4E51CA27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6763"/>
            <a:ext cx="5119687" cy="3840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7163" tIns="48583" rIns="97163" bIns="48583" rtlCol="0" anchor="ctr"/>
          <a:lstStyle/>
          <a:p>
            <a:pPr lvl="0"/>
            <a:endParaRPr lang="pl-PL" noProof="0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 bwMode="auto">
          <a:xfrm>
            <a:off x="711731" y="4861117"/>
            <a:ext cx="5675840" cy="4606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26" tIns="47364" rIns="94726" bIns="4736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noProof="0" smtClean="0"/>
              <a:t>Kliknij, aby edytować style wzorca tekstu</a:t>
            </a:r>
          </a:p>
          <a:p>
            <a:pPr lvl="1"/>
            <a:r>
              <a:rPr lang="pl-PL" noProof="0" smtClean="0"/>
              <a:t>Drugi poziom</a:t>
            </a:r>
          </a:p>
          <a:p>
            <a:pPr lvl="2"/>
            <a:r>
              <a:rPr lang="pl-PL" noProof="0" smtClean="0"/>
              <a:t>Trzeci poziom</a:t>
            </a:r>
          </a:p>
          <a:p>
            <a:pPr lvl="3"/>
            <a:r>
              <a:rPr lang="pl-PL" noProof="0" smtClean="0"/>
              <a:t>Czwarty poziom</a:t>
            </a:r>
          </a:p>
          <a:p>
            <a:pPr lvl="4"/>
            <a:r>
              <a:rPr lang="pl-PL" noProof="0" smtClean="0"/>
              <a:t>Piąty poziom</a:t>
            </a:r>
            <a:endParaRPr lang="pl-PL" noProof="0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 bwMode="auto">
          <a:xfrm>
            <a:off x="0" y="9720613"/>
            <a:ext cx="3075981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26" tIns="47364" rIns="94726" bIns="47364" numCol="1" anchor="b" anchorCtr="0" compatLnSpc="1">
            <a:prstTxWarp prst="textNoShape">
              <a:avLst/>
            </a:prstTxWarp>
          </a:bodyPr>
          <a:lstStyle>
            <a:lvl1pPr defTabSz="94601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26" tIns="47364" rIns="94726" bIns="47364" numCol="1" anchor="b" anchorCtr="0" compatLnSpc="1">
            <a:prstTxWarp prst="textNoShape">
              <a:avLst/>
            </a:prstTxWarp>
          </a:bodyPr>
          <a:lstStyle>
            <a:lvl1pPr algn="r" defTabSz="946018">
              <a:defRPr sz="1200">
                <a:latin typeface="Calibri" pitchFamily="34" charset="0"/>
              </a:defRPr>
            </a:lvl1pPr>
          </a:lstStyle>
          <a:p>
            <a:pPr>
              <a:defRPr/>
            </a:pPr>
            <a:fld id="{E67A8A28-67A1-44E3-83FB-FAD7466F73F1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32894953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6763"/>
            <a:ext cx="5119688" cy="38401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Symbol zastępczy notatek 2"/>
          <p:cNvSpPr>
            <a:spLocks noGrp="1"/>
          </p:cNvSpPr>
          <p:nvPr>
            <p:ph type="body" idx="1"/>
          </p:nvPr>
        </p:nvSpPr>
        <p:spPr>
          <a:xfrm>
            <a:off x="710094" y="4861117"/>
            <a:ext cx="5679113" cy="4606549"/>
          </a:xfrm>
          <a:noFill/>
          <a:ln/>
        </p:spPr>
        <p:txBody>
          <a:bodyPr lIns="94739" tIns="47370" rIns="94739" bIns="47370"/>
          <a:lstStyle/>
          <a:p>
            <a:endParaRPr lang="pl-PL" smtClean="0"/>
          </a:p>
        </p:txBody>
      </p:sp>
      <p:sp>
        <p:nvSpPr>
          <p:cNvPr id="17411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39" tIns="47370" rIns="94739" bIns="47370" anchor="b"/>
          <a:lstStyle/>
          <a:p>
            <a:pPr algn="r"/>
            <a:fld id="{29B2A648-3B35-495F-9BA0-45DD5D482822}" type="slidenum">
              <a:rPr lang="pl-PL" sz="1200">
                <a:latin typeface="Calibri" pitchFamily="34" charset="0"/>
              </a:rPr>
              <a:pPr algn="r"/>
              <a:t>1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601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8601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5489"/>
            <a:fld id="{9477D07C-6C8E-43B9-89B0-371F5398804A}" type="slidenum">
              <a:rPr lang="pl-PL" smtClean="0"/>
              <a:pPr defTabSz="945489"/>
              <a:t>12</a:t>
            </a:fld>
            <a:endParaRPr lang="pl-PL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806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88067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26" tIns="47364" rIns="94726" bIns="47364" anchor="b"/>
          <a:lstStyle/>
          <a:p>
            <a:pPr algn="r" defTabSz="945489"/>
            <a:fld id="{BC096E2A-0A42-41C8-9AB7-71D10D5E4CDB}" type="slidenum">
              <a:rPr lang="pl-PL" sz="1200">
                <a:latin typeface="Calibri" pitchFamily="34" charset="0"/>
              </a:rPr>
              <a:pPr algn="r" defTabSz="945489"/>
              <a:t>13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91139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26" tIns="47364" rIns="94726" bIns="47364" anchor="b"/>
          <a:lstStyle/>
          <a:p>
            <a:pPr algn="r" defTabSz="945489"/>
            <a:fld id="{D1E94854-4A90-4511-9572-3F3A68E792F2}" type="slidenum">
              <a:rPr lang="pl-PL" sz="1200">
                <a:latin typeface="Calibri" pitchFamily="34" charset="0"/>
              </a:rPr>
              <a:pPr algn="r" defTabSz="945489"/>
              <a:t>14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Symbol zastępczy notatek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33796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6" tIns="47364" rIns="94726" bIns="47364" anchor="b"/>
          <a:lstStyle>
            <a:lvl1pPr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22338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22338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22338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22338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22338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/>
            <a:fld id="{362141E3-B4A3-4878-87A6-687E1BF659DD}" type="slidenum">
              <a:rPr lang="pl-PL" altLang="pl-PL" sz="1200">
                <a:latin typeface="Calibri" pitchFamily="34" charset="0"/>
              </a:rPr>
              <a:pPr algn="r"/>
              <a:t>15</a:t>
            </a:fld>
            <a:endParaRPr lang="pl-PL" alt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A8A28-67A1-44E3-83FB-FAD7466F73F1}" type="slidenum">
              <a:rPr lang="pl-PL" smtClean="0"/>
              <a:pPr>
                <a:defRPr/>
              </a:pPr>
              <a:t>16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190573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6763"/>
            <a:ext cx="5119688" cy="38401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6258" name="Symbol zastępczy notatek 2"/>
          <p:cNvSpPr>
            <a:spLocks noGrp="1"/>
          </p:cNvSpPr>
          <p:nvPr>
            <p:ph type="body" idx="1"/>
          </p:nvPr>
        </p:nvSpPr>
        <p:spPr>
          <a:xfrm>
            <a:off x="710094" y="4861117"/>
            <a:ext cx="5679113" cy="4606549"/>
          </a:xfrm>
          <a:noFill/>
          <a:ln/>
        </p:spPr>
        <p:txBody>
          <a:bodyPr lIns="94739" tIns="47370" rIns="94739" bIns="47370"/>
          <a:lstStyle/>
          <a:p>
            <a:endParaRPr lang="pl-PL" smtClean="0"/>
          </a:p>
        </p:txBody>
      </p:sp>
      <p:sp>
        <p:nvSpPr>
          <p:cNvPr id="4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39" tIns="47370" rIns="94739" bIns="47370"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fld id="{8724874F-2A34-46B4-BA7C-1134C74620B2}" type="slidenum">
              <a:rPr lang="pl-PL" sz="1200">
                <a:latin typeface="+mn-lt"/>
                <a:cs typeface="+mn-cs"/>
              </a:rPr>
              <a:pPr algn="r" fontAlgn="auto">
                <a:spcBef>
                  <a:spcPts val="0"/>
                </a:spcBef>
                <a:spcAft>
                  <a:spcPts val="0"/>
                </a:spcAft>
                <a:defRPr/>
              </a:pPr>
              <a:t>17</a:t>
            </a:fld>
            <a:endParaRPr lang="pl-PL" sz="1200">
              <a:latin typeface="+mn-lt"/>
              <a:cs typeface="+mn-cs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5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830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98307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26" tIns="47364" rIns="94726" bIns="47364" anchor="b"/>
          <a:lstStyle/>
          <a:p>
            <a:pPr algn="r" defTabSz="945489"/>
            <a:fld id="{8EA2ABDF-0734-47AF-80ED-F8FBABA626B0}" type="slidenum">
              <a:rPr lang="pl-PL" sz="1200">
                <a:latin typeface="Calibri" pitchFamily="34" charset="0"/>
              </a:rPr>
              <a:pPr algn="r" defTabSz="945489"/>
              <a:t>18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6763"/>
            <a:ext cx="5119687" cy="384016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Symbol zastępczy notatek 2"/>
          <p:cNvSpPr>
            <a:spLocks noGrp="1"/>
          </p:cNvSpPr>
          <p:nvPr>
            <p:ph type="body" idx="1"/>
          </p:nvPr>
        </p:nvSpPr>
        <p:spPr bwMode="auto">
          <a:xfrm>
            <a:off x="711731" y="4861117"/>
            <a:ext cx="5675840" cy="460654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724" tIns="47363" rIns="94724" bIns="47363" numCol="1" anchor="t" anchorCtr="0" compatLnSpc="1">
            <a:prstTxWarp prst="textNoShape">
              <a:avLst/>
            </a:prstTxWarp>
          </a:bodyPr>
          <a:lstStyle/>
          <a:p>
            <a:endParaRPr lang="pl-PL" altLang="pl-PL" smtClean="0"/>
          </a:p>
        </p:txBody>
      </p:sp>
      <p:sp>
        <p:nvSpPr>
          <p:cNvPr id="35844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24" tIns="47363" rIns="94724" bIns="47363" anchor="b"/>
          <a:lstStyle>
            <a:lvl1pPr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defTabSz="912813"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defTabSz="912813" eaLnBrk="0" fontAlgn="base" hangingPunct="0">
              <a:spcBef>
                <a:spcPct val="50000"/>
              </a:spcBef>
              <a:spcAft>
                <a:spcPct val="0"/>
              </a:spcAft>
              <a:buFont typeface="Arial" charset="0"/>
              <a:defRPr sz="5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fld id="{E5AFED74-5D8C-4EA4-B181-06AD32F4492B}" type="slidenum">
              <a:rPr lang="pl-PL" altLang="pl-PL" sz="1200">
                <a:latin typeface="Calibri" pitchFamily="34" charset="0"/>
              </a:rPr>
              <a:pPr algn="r" eaLnBrk="1" hangingPunct="1">
                <a:spcBef>
                  <a:spcPct val="0"/>
                </a:spcBef>
                <a:buFontTx/>
                <a:buNone/>
              </a:pPr>
              <a:t>19</a:t>
            </a:fld>
            <a:endParaRPr lang="pl-PL" alt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A8A28-67A1-44E3-83FB-FAD7466F73F1}" type="slidenum">
              <a:rPr lang="pl-PL" smtClean="0"/>
              <a:pPr>
                <a:defRPr/>
              </a:pPr>
              <a:t>20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14688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4717" tIns="47360" rIns="94717" bIns="47360"/>
          <a:lstStyle/>
          <a:p>
            <a:endParaRPr lang="pl-PL" smtClean="0"/>
          </a:p>
        </p:txBody>
      </p:sp>
      <p:sp>
        <p:nvSpPr>
          <p:cNvPr id="105475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17" tIns="47360" rIns="94717" bIns="47360" anchor="b"/>
          <a:lstStyle/>
          <a:p>
            <a:pPr algn="r" defTabSz="945489"/>
            <a:fld id="{EA909B25-2733-42CF-A631-5ED219521164}" type="slidenum">
              <a:rPr lang="pl-PL" sz="1200">
                <a:latin typeface="Calibri" pitchFamily="34" charset="0"/>
              </a:rPr>
              <a:pPr algn="r" defTabSz="945489"/>
              <a:t>21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1945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5489"/>
            <a:fld id="{A27D3CF0-4C6A-440C-8AE1-A2B8A65DCABC}" type="slidenum">
              <a:rPr lang="pl-PL" smtClean="0"/>
              <a:pPr defTabSz="945489"/>
              <a:t>2</a:t>
            </a:fld>
            <a:endParaRPr lang="pl-P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6763"/>
            <a:ext cx="5119688" cy="38401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9810" name="Symbol zastępczy notatek 2"/>
          <p:cNvSpPr>
            <a:spLocks noGrp="1"/>
          </p:cNvSpPr>
          <p:nvPr>
            <p:ph type="body" idx="1"/>
          </p:nvPr>
        </p:nvSpPr>
        <p:spPr>
          <a:xfrm>
            <a:off x="710094" y="4861117"/>
            <a:ext cx="5679113" cy="4606549"/>
          </a:xfrm>
          <a:noFill/>
          <a:ln/>
        </p:spPr>
        <p:txBody>
          <a:bodyPr lIns="94739" tIns="47370" rIns="94739" bIns="47370"/>
          <a:lstStyle/>
          <a:p>
            <a:endParaRPr lang="pl-PL" smtClean="0"/>
          </a:p>
        </p:txBody>
      </p:sp>
      <p:sp>
        <p:nvSpPr>
          <p:cNvPr id="119811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39" tIns="47370" rIns="94739" bIns="47370" anchor="b"/>
          <a:lstStyle/>
          <a:p>
            <a:pPr algn="r"/>
            <a:fld id="{165A8B42-2561-4274-B8EA-69ADFB7EF333}" type="slidenum">
              <a:rPr lang="pl-PL" sz="1200">
                <a:latin typeface="Calibri" pitchFamily="34" charset="0"/>
              </a:rPr>
              <a:pPr algn="r"/>
              <a:t>22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7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2098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132099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5489"/>
            <a:fld id="{2C12E1AB-2EFF-41B7-8930-5130A6A8C961}" type="slidenum">
              <a:rPr lang="pl-PL" smtClean="0"/>
              <a:pPr defTabSz="945489"/>
              <a:t>23</a:t>
            </a:fld>
            <a:endParaRPr lang="pl-PL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A8A28-67A1-44E3-83FB-FAD7466F73F1}" type="slidenum">
              <a:rPr lang="pl-PL" smtClean="0"/>
              <a:pPr>
                <a:defRPr/>
              </a:pPr>
              <a:t>24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286860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A8A28-67A1-44E3-83FB-FAD7466F73F1}" type="slidenum">
              <a:rPr lang="pl-PL" smtClean="0"/>
              <a:pPr>
                <a:defRPr/>
              </a:pPr>
              <a:t>25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3559827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36194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136195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5489"/>
            <a:fld id="{6C6ADBFD-BF00-4B49-83C6-975A1220069D}" type="slidenum">
              <a:rPr lang="pl-PL" smtClean="0"/>
              <a:pPr defTabSz="945489"/>
              <a:t>27</a:t>
            </a:fld>
            <a:endParaRPr lang="pl-P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6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21507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26" tIns="47364" rIns="94726" bIns="47364" anchor="b"/>
          <a:lstStyle/>
          <a:p>
            <a:pPr algn="r" defTabSz="945489"/>
            <a:fld id="{B949A2A4-1239-416F-8ADD-16A221EAD017}" type="slidenum">
              <a:rPr lang="pl-PL" sz="1200">
                <a:latin typeface="Calibri" pitchFamily="34" charset="0"/>
              </a:rPr>
              <a:pPr algn="r" defTabSz="945489"/>
              <a:t>4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0600" y="766763"/>
            <a:ext cx="5119688" cy="3840162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4713" tIns="47358" rIns="94713" bIns="47358"/>
          <a:lstStyle/>
          <a:p>
            <a:endParaRPr lang="pl-PL" dirty="0" smtClean="0"/>
          </a:p>
        </p:txBody>
      </p:sp>
      <p:sp>
        <p:nvSpPr>
          <p:cNvPr id="76803" name="Symbol zastępczy numeru slajdu 3"/>
          <p:cNvSpPr txBox="1">
            <a:spLocks noGrp="1"/>
          </p:cNvSpPr>
          <p:nvPr/>
        </p:nvSpPr>
        <p:spPr bwMode="auto">
          <a:xfrm>
            <a:off x="4020047" y="9722234"/>
            <a:ext cx="3077617" cy="510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13" tIns="47358" rIns="94713" bIns="47358" anchor="b"/>
          <a:lstStyle/>
          <a:p>
            <a:pPr algn="r" defTabSz="945489"/>
            <a:fld id="{D5B37434-68F6-4665-AC74-7B0FBCC1302E}" type="slidenum">
              <a:rPr lang="pl-PL" sz="1200">
                <a:latin typeface="Calibri" pitchFamily="34" charset="0"/>
              </a:rPr>
              <a:pPr algn="r" defTabSz="945489"/>
              <a:t>5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A8A28-67A1-44E3-83FB-FAD7466F73F1}" type="slidenum">
              <a:rPr lang="pl-PL" smtClean="0"/>
              <a:pPr>
                <a:defRPr/>
              </a:pPr>
              <a:t>6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252249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A8A28-67A1-44E3-83FB-FAD7466F73F1}" type="slidenum">
              <a:rPr lang="pl-PL" smtClean="0"/>
              <a:pPr>
                <a:defRPr/>
              </a:pPr>
              <a:t>7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412938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67A8A28-67A1-44E3-83FB-FAD7466F73F1}" type="slidenum">
              <a:rPr lang="pl-PL" smtClean="0"/>
              <a:pPr>
                <a:defRPr/>
              </a:pPr>
              <a:t>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0807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1922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81923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45489"/>
            <a:fld id="{057B0FC1-925B-4893-A0A5-F7A17D6AB309}" type="slidenum">
              <a:rPr lang="pl-PL" smtClean="0"/>
              <a:pPr defTabSz="945489"/>
              <a:t>9</a:t>
            </a:fld>
            <a:endParaRPr lang="pl-P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ymbol zastępczy obrazu slajdu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3970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/>
          </a:p>
        </p:txBody>
      </p:sp>
      <p:sp>
        <p:nvSpPr>
          <p:cNvPr id="83971" name="Symbol zastępczy numeru slajdu 3"/>
          <p:cNvSpPr txBox="1">
            <a:spLocks noGrp="1"/>
          </p:cNvSpPr>
          <p:nvPr/>
        </p:nvSpPr>
        <p:spPr bwMode="auto">
          <a:xfrm>
            <a:off x="4020047" y="9720613"/>
            <a:ext cx="3077617" cy="5123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4726" tIns="47364" rIns="94726" bIns="47364" anchor="b"/>
          <a:lstStyle/>
          <a:p>
            <a:pPr algn="r" defTabSz="945489"/>
            <a:fld id="{E16DA23E-EC63-4004-8B08-1F54D8352471}" type="slidenum">
              <a:rPr lang="pl-PL" sz="1200">
                <a:latin typeface="Calibri" pitchFamily="34" charset="0"/>
              </a:rPr>
              <a:pPr algn="r" defTabSz="945489"/>
              <a:t>10</a:t>
            </a:fld>
            <a:endParaRPr lang="pl-PL" sz="1200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C5F282-1EF6-46FB-8F7D-FF3F45C2A219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9C65B0-9FE2-4819-9BAF-2CEF5DD003C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B3F86-AF75-451B-88A5-AC61C7C046EF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B3210B-80F4-41F7-869A-A2486759EA0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F44F86-AA56-4FC9-B178-8711A7B58B19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926EDA-6B09-4DA5-9709-9CCAE88E9CB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zawartości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FE70B8-98D7-4E18-B9E6-C601FE9A3768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652B15-E2CA-4E91-88BB-1A77604243CC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1B6B5-BDC8-4E87-A58E-93C38ED84502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DDEBAC-1920-4C39-899F-7C8A796E5F1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5691E5-B598-4755-9AA7-93B0D882C410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5C05BC-0DB1-49FE-B100-73298DD8ED68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4FECCD-30F5-4D04-9259-BF85AE02683D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8D0A96-DD19-4310-98B8-03F8E7C79010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718C28-C023-4DDB-9F17-5A96888E6689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8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9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8187D3-7613-4F4D-A255-808327BBEE7F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77981-CE71-46A6-8A0B-34237F2F6D32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4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5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71D77-FF8E-4C2A-9D75-3FF648897052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5F05E6-E362-4158-A058-1B89FF486FEC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3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4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2DDEC7-8056-408D-AC63-ED5FBB886634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F7A7-7FA2-44FE-95D6-1B6487F0D3B9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84821-4C8D-4CCE-AFC8-9AD52498A659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67BA8-091C-4E1B-B59E-3AC10BCF588F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6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7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867A2-F512-4670-9154-4E1AF11115C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ymbol zastępczy tytułu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</a:t>
            </a:r>
          </a:p>
        </p:txBody>
      </p:sp>
      <p:sp>
        <p:nvSpPr>
          <p:cNvPr id="1027" name="Symbol zastępczy tekstu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0" hangingPunct="0">
              <a:spcBef>
                <a:spcPct val="20000"/>
              </a:spcBef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E3BFF91F-ED04-49DE-A9EB-DB8F3A43C8E7}" type="datetimeFigureOut">
              <a:rPr lang="pl-PL"/>
              <a:pPr>
                <a:defRPr/>
              </a:pPr>
              <a:t>2015-01-15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0" hangingPunct="0">
              <a:spcBef>
                <a:spcPct val="20000"/>
              </a:spcBef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0" hangingPunct="0">
              <a:spcBef>
                <a:spcPct val="20000"/>
              </a:spcBef>
              <a:buFont typeface="Arial" charset="0"/>
              <a:buNone/>
              <a:defRPr sz="1200">
                <a:solidFill>
                  <a:schemeClr val="tx1">
                    <a:tint val="75000"/>
                  </a:schemeClr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8A85CA37-3350-479D-B8D9-5856E1B9C753}" type="slidenum">
              <a:rPr lang="pl-PL"/>
              <a:pPr>
                <a:defRPr/>
              </a:pPr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1.png"/><Relationship Id="rId7" Type="http://schemas.openxmlformats.org/officeDocument/2006/relationships/hyperlink" Target="http://www.google.pl/url?sa=i&amp;rct=j&amp;q=&amp;esrc=s&amp;source=images&amp;cd=&amp;cad=rja&amp;docid=jZtWtmy_vxYJhM&amp;tbnid=sJ8DDXVYaqutYM:&amp;ved=0CAUQjRw&amp;url=http://autokult.pl/2011/05/01/golf-vi-czy-jetta-ktore-auto-kupic&amp;ei=Nt3TUsf4GoTRtAa4yYDQDg&amp;bvm=bv.59026428,d.bGQ&amp;psig=AFQjCNGeUR_4Kbjb-hVpO51Vu9A7V7HrUQ&amp;ust=1389702797703049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10" Type="http://schemas.openxmlformats.org/officeDocument/2006/relationships/image" Target="../media/image7.jpeg"/><Relationship Id="rId4" Type="http://schemas.openxmlformats.org/officeDocument/2006/relationships/image" Target="../media/image2.png"/><Relationship Id="rId9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file:///C:\Users\abrandt\Desktop\Fiat\Lakierowanie.wmv" TargetMode="External"/><Relationship Id="rId1" Type="http://schemas.microsoft.com/office/2007/relationships/media" Target="file:///C:\Users\abrandt\Desktop\Fiat\Lakierowanie.wmv" TargetMode="Externa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notesSlide" Target="../notesSlides/notesSlide1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13" Type="http://schemas.openxmlformats.org/officeDocument/2006/relationships/image" Target="../media/image43.jpeg"/><Relationship Id="rId18" Type="http://schemas.openxmlformats.org/officeDocument/2006/relationships/image" Target="../media/image48.png"/><Relationship Id="rId26" Type="http://schemas.openxmlformats.org/officeDocument/2006/relationships/image" Target="../media/image56.jpeg"/><Relationship Id="rId3" Type="http://schemas.openxmlformats.org/officeDocument/2006/relationships/image" Target="../media/image33.jpeg"/><Relationship Id="rId21" Type="http://schemas.openxmlformats.org/officeDocument/2006/relationships/image" Target="../media/image51.jpeg"/><Relationship Id="rId7" Type="http://schemas.openxmlformats.org/officeDocument/2006/relationships/image" Target="../media/image37.jpeg"/><Relationship Id="rId12" Type="http://schemas.openxmlformats.org/officeDocument/2006/relationships/image" Target="../media/image42.jpeg"/><Relationship Id="rId17" Type="http://schemas.openxmlformats.org/officeDocument/2006/relationships/image" Target="../media/image47.png"/><Relationship Id="rId25" Type="http://schemas.openxmlformats.org/officeDocument/2006/relationships/image" Target="../media/image55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46.jpeg"/><Relationship Id="rId20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24" Type="http://schemas.openxmlformats.org/officeDocument/2006/relationships/image" Target="../media/image54.jpeg"/><Relationship Id="rId5" Type="http://schemas.openxmlformats.org/officeDocument/2006/relationships/image" Target="../media/image35.jpeg"/><Relationship Id="rId15" Type="http://schemas.openxmlformats.org/officeDocument/2006/relationships/image" Target="../media/image45.png"/><Relationship Id="rId23" Type="http://schemas.openxmlformats.org/officeDocument/2006/relationships/image" Target="../media/image53.jpeg"/><Relationship Id="rId28" Type="http://schemas.openxmlformats.org/officeDocument/2006/relationships/image" Target="../media/image58.jpeg"/><Relationship Id="rId10" Type="http://schemas.openxmlformats.org/officeDocument/2006/relationships/image" Target="../media/image40.png"/><Relationship Id="rId19" Type="http://schemas.openxmlformats.org/officeDocument/2006/relationships/image" Target="../media/image49.pn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44.png"/><Relationship Id="rId22" Type="http://schemas.openxmlformats.org/officeDocument/2006/relationships/image" Target="../media/image52.jpeg"/><Relationship Id="rId27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13" Type="http://schemas.openxmlformats.org/officeDocument/2006/relationships/image" Target="../media/image63.png"/><Relationship Id="rId18" Type="http://schemas.openxmlformats.org/officeDocument/2006/relationships/image" Target="../media/image68.png"/><Relationship Id="rId26" Type="http://schemas.openxmlformats.org/officeDocument/2006/relationships/image" Target="../media/image76.jpeg"/><Relationship Id="rId39" Type="http://schemas.openxmlformats.org/officeDocument/2006/relationships/image" Target="../media/image87.jpeg"/><Relationship Id="rId3" Type="http://schemas.openxmlformats.org/officeDocument/2006/relationships/image" Target="../media/image59.jpeg"/><Relationship Id="rId21" Type="http://schemas.openxmlformats.org/officeDocument/2006/relationships/image" Target="../media/image71.png"/><Relationship Id="rId34" Type="http://schemas.openxmlformats.org/officeDocument/2006/relationships/image" Target="../media/image84.png"/><Relationship Id="rId42" Type="http://schemas.openxmlformats.org/officeDocument/2006/relationships/image" Target="../media/image90.jpeg"/><Relationship Id="rId7" Type="http://schemas.openxmlformats.org/officeDocument/2006/relationships/image" Target="../media/image50.jpeg"/><Relationship Id="rId12" Type="http://schemas.openxmlformats.org/officeDocument/2006/relationships/image" Target="../media/image62.png"/><Relationship Id="rId17" Type="http://schemas.openxmlformats.org/officeDocument/2006/relationships/image" Target="../media/image67.png"/><Relationship Id="rId25" Type="http://schemas.openxmlformats.org/officeDocument/2006/relationships/image" Target="../media/image75.jpeg"/><Relationship Id="rId33" Type="http://schemas.openxmlformats.org/officeDocument/2006/relationships/image" Target="../media/image83.jpeg"/><Relationship Id="rId38" Type="http://schemas.openxmlformats.org/officeDocument/2006/relationships/image" Target="../media/image86.jpeg"/><Relationship Id="rId46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66.png"/><Relationship Id="rId20" Type="http://schemas.openxmlformats.org/officeDocument/2006/relationships/image" Target="../media/image70.png"/><Relationship Id="rId29" Type="http://schemas.openxmlformats.org/officeDocument/2006/relationships/image" Target="../media/image79.png"/><Relationship Id="rId41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11" Type="http://schemas.openxmlformats.org/officeDocument/2006/relationships/image" Target="../media/image61.png"/><Relationship Id="rId24" Type="http://schemas.openxmlformats.org/officeDocument/2006/relationships/image" Target="../media/image74.png"/><Relationship Id="rId32" Type="http://schemas.openxmlformats.org/officeDocument/2006/relationships/image" Target="../media/image82.png"/><Relationship Id="rId37" Type="http://schemas.openxmlformats.org/officeDocument/2006/relationships/image" Target="../media/image85.jpeg"/><Relationship Id="rId40" Type="http://schemas.openxmlformats.org/officeDocument/2006/relationships/image" Target="../media/image88.jpeg"/><Relationship Id="rId45" Type="http://schemas.openxmlformats.org/officeDocument/2006/relationships/image" Target="../media/image44.png"/><Relationship Id="rId5" Type="http://schemas.openxmlformats.org/officeDocument/2006/relationships/image" Target="../media/image37.jpeg"/><Relationship Id="rId15" Type="http://schemas.openxmlformats.org/officeDocument/2006/relationships/image" Target="../media/image65.png"/><Relationship Id="rId23" Type="http://schemas.openxmlformats.org/officeDocument/2006/relationships/image" Target="../media/image73.png"/><Relationship Id="rId28" Type="http://schemas.openxmlformats.org/officeDocument/2006/relationships/image" Target="../media/image78.jpeg"/><Relationship Id="rId36" Type="http://schemas.openxmlformats.org/officeDocument/2006/relationships/image" Target="../media/image33.jpeg"/><Relationship Id="rId10" Type="http://schemas.openxmlformats.org/officeDocument/2006/relationships/image" Target="../media/image38.jpeg"/><Relationship Id="rId19" Type="http://schemas.openxmlformats.org/officeDocument/2006/relationships/image" Target="../media/image69.png"/><Relationship Id="rId31" Type="http://schemas.openxmlformats.org/officeDocument/2006/relationships/image" Target="../media/image81.jpeg"/><Relationship Id="rId44" Type="http://schemas.openxmlformats.org/officeDocument/2006/relationships/image" Target="../media/image91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Relationship Id="rId14" Type="http://schemas.openxmlformats.org/officeDocument/2006/relationships/image" Target="../media/image64.png"/><Relationship Id="rId22" Type="http://schemas.openxmlformats.org/officeDocument/2006/relationships/image" Target="../media/image72.png"/><Relationship Id="rId27" Type="http://schemas.openxmlformats.org/officeDocument/2006/relationships/image" Target="../media/image77.jpeg"/><Relationship Id="rId30" Type="http://schemas.openxmlformats.org/officeDocument/2006/relationships/image" Target="../media/image80.png"/><Relationship Id="rId35" Type="http://schemas.openxmlformats.org/officeDocument/2006/relationships/image" Target="../media/image41.png"/><Relationship Id="rId43" Type="http://schemas.openxmlformats.org/officeDocument/2006/relationships/image" Target="../media/image4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jpeg"/><Relationship Id="rId13" Type="http://schemas.openxmlformats.org/officeDocument/2006/relationships/image" Target="../media/image102.jpeg"/><Relationship Id="rId3" Type="http://schemas.openxmlformats.org/officeDocument/2006/relationships/image" Target="../media/image92.jpeg"/><Relationship Id="rId7" Type="http://schemas.openxmlformats.org/officeDocument/2006/relationships/image" Target="../media/image96.jpeg"/><Relationship Id="rId12" Type="http://schemas.openxmlformats.org/officeDocument/2006/relationships/image" Target="../media/image101.jpe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5.jpeg"/><Relationship Id="rId11" Type="http://schemas.openxmlformats.org/officeDocument/2006/relationships/image" Target="../media/image100.jpeg"/><Relationship Id="rId5" Type="http://schemas.openxmlformats.org/officeDocument/2006/relationships/image" Target="../media/image94.jpeg"/><Relationship Id="rId15" Type="http://schemas.openxmlformats.org/officeDocument/2006/relationships/image" Target="../media/image104.jpeg"/><Relationship Id="rId10" Type="http://schemas.openxmlformats.org/officeDocument/2006/relationships/image" Target="../media/image99.jpeg"/><Relationship Id="rId4" Type="http://schemas.openxmlformats.org/officeDocument/2006/relationships/image" Target="../media/image93.jpeg"/><Relationship Id="rId9" Type="http://schemas.openxmlformats.org/officeDocument/2006/relationships/image" Target="../media/image98.jpeg"/><Relationship Id="rId14" Type="http://schemas.openxmlformats.org/officeDocument/2006/relationships/image" Target="../media/image103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pl/url?sa=i&amp;rct=j&amp;q=ford+logo&amp;source=images&amp;cd=&amp;cad=rja&amp;docid=ozeG1T17uF6hxM&amp;tbnid=fyNQ6wPsF1I6dM:&amp;ved=0CAUQjRw&amp;url=http://www.quististrepe.info/ford-logo-vector&amp;ei=WMkEUq6EEMn2O9z9gMAN&amp;bvm=bv.50500085,d.ZWU&amp;psig=AFQjCNELmtXEaftQZiF2NqTTdC-sNmOHhg&amp;ust=1376131794783857" TargetMode="External"/><Relationship Id="rId3" Type="http://schemas.openxmlformats.org/officeDocument/2006/relationships/image" Target="../media/image105.jpeg"/><Relationship Id="rId7" Type="http://schemas.openxmlformats.org/officeDocument/2006/relationships/image" Target="../media/image107.png"/><Relationship Id="rId12" Type="http://schemas.openxmlformats.org/officeDocument/2006/relationships/image" Target="../media/image11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6.jpeg"/><Relationship Id="rId11" Type="http://schemas.openxmlformats.org/officeDocument/2006/relationships/image" Target="../media/image109.png"/><Relationship Id="rId5" Type="http://schemas.openxmlformats.org/officeDocument/2006/relationships/image" Target="../media/image35.jpeg"/><Relationship Id="rId10" Type="http://schemas.openxmlformats.org/officeDocument/2006/relationships/image" Target="../media/image37.jpeg"/><Relationship Id="rId4" Type="http://schemas.openxmlformats.org/officeDocument/2006/relationships/image" Target="../media/image58.jpeg"/><Relationship Id="rId9" Type="http://schemas.openxmlformats.org/officeDocument/2006/relationships/image" Target="../media/image10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118.jpeg"/><Relationship Id="rId3" Type="http://schemas.openxmlformats.org/officeDocument/2006/relationships/image" Target="../media/image111.png"/><Relationship Id="rId7" Type="http://schemas.openxmlformats.org/officeDocument/2006/relationships/image" Target="../media/image114.jpeg"/><Relationship Id="rId12" Type="http://schemas.openxmlformats.org/officeDocument/2006/relationships/image" Target="../media/image1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3.png"/><Relationship Id="rId11" Type="http://schemas.openxmlformats.org/officeDocument/2006/relationships/image" Target="../media/image116.png"/><Relationship Id="rId5" Type="http://schemas.openxmlformats.org/officeDocument/2006/relationships/image" Target="../media/image112.jpeg"/><Relationship Id="rId10" Type="http://schemas.openxmlformats.org/officeDocument/2006/relationships/image" Target="../media/image49.png"/><Relationship Id="rId4" Type="http://schemas.openxmlformats.org/officeDocument/2006/relationships/image" Target="../media/image51.jpeg"/><Relationship Id="rId9" Type="http://schemas.openxmlformats.org/officeDocument/2006/relationships/image" Target="../media/image11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13" Type="http://schemas.openxmlformats.org/officeDocument/2006/relationships/image" Target="../media/image129.jpeg"/><Relationship Id="rId18" Type="http://schemas.openxmlformats.org/officeDocument/2006/relationships/image" Target="../media/image134.png"/><Relationship Id="rId26" Type="http://schemas.openxmlformats.org/officeDocument/2006/relationships/image" Target="../media/image142.jpeg"/><Relationship Id="rId39" Type="http://schemas.openxmlformats.org/officeDocument/2006/relationships/image" Target="../media/image49.png"/><Relationship Id="rId3" Type="http://schemas.openxmlformats.org/officeDocument/2006/relationships/image" Target="../media/image119.png"/><Relationship Id="rId21" Type="http://schemas.openxmlformats.org/officeDocument/2006/relationships/image" Target="../media/image137.png"/><Relationship Id="rId34" Type="http://schemas.openxmlformats.org/officeDocument/2006/relationships/image" Target="../media/image51.jpeg"/><Relationship Id="rId7" Type="http://schemas.openxmlformats.org/officeDocument/2006/relationships/image" Target="../media/image123.jpeg"/><Relationship Id="rId12" Type="http://schemas.openxmlformats.org/officeDocument/2006/relationships/image" Target="../media/image128.jpeg"/><Relationship Id="rId17" Type="http://schemas.openxmlformats.org/officeDocument/2006/relationships/image" Target="../media/image133.jpeg"/><Relationship Id="rId25" Type="http://schemas.openxmlformats.org/officeDocument/2006/relationships/image" Target="../media/image141.jpeg"/><Relationship Id="rId33" Type="http://schemas.openxmlformats.org/officeDocument/2006/relationships/image" Target="../media/image56.jpeg"/><Relationship Id="rId38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32.jpeg"/><Relationship Id="rId20" Type="http://schemas.openxmlformats.org/officeDocument/2006/relationships/image" Target="../media/image136.png"/><Relationship Id="rId29" Type="http://schemas.openxmlformats.org/officeDocument/2006/relationships/image" Target="../media/image144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127.jpeg"/><Relationship Id="rId24" Type="http://schemas.openxmlformats.org/officeDocument/2006/relationships/image" Target="../media/image140.png"/><Relationship Id="rId32" Type="http://schemas.openxmlformats.org/officeDocument/2006/relationships/image" Target="../media/image147.png"/><Relationship Id="rId37" Type="http://schemas.openxmlformats.org/officeDocument/2006/relationships/image" Target="../media/image36.png"/><Relationship Id="rId5" Type="http://schemas.openxmlformats.org/officeDocument/2006/relationships/image" Target="../media/image121.png"/><Relationship Id="rId15" Type="http://schemas.openxmlformats.org/officeDocument/2006/relationships/image" Target="../media/image131.png"/><Relationship Id="rId23" Type="http://schemas.openxmlformats.org/officeDocument/2006/relationships/image" Target="../media/image139.jpeg"/><Relationship Id="rId28" Type="http://schemas.openxmlformats.org/officeDocument/2006/relationships/image" Target="../media/image115.emf"/><Relationship Id="rId36" Type="http://schemas.openxmlformats.org/officeDocument/2006/relationships/image" Target="../media/image42.jpeg"/><Relationship Id="rId10" Type="http://schemas.openxmlformats.org/officeDocument/2006/relationships/image" Target="../media/image126.jpeg"/><Relationship Id="rId19" Type="http://schemas.openxmlformats.org/officeDocument/2006/relationships/image" Target="../media/image135.png"/><Relationship Id="rId31" Type="http://schemas.openxmlformats.org/officeDocument/2006/relationships/image" Target="../media/image146.png"/><Relationship Id="rId4" Type="http://schemas.openxmlformats.org/officeDocument/2006/relationships/image" Target="../media/image120.jpeg"/><Relationship Id="rId9" Type="http://schemas.openxmlformats.org/officeDocument/2006/relationships/image" Target="../media/image125.png"/><Relationship Id="rId14" Type="http://schemas.openxmlformats.org/officeDocument/2006/relationships/image" Target="../media/image130.png"/><Relationship Id="rId22" Type="http://schemas.openxmlformats.org/officeDocument/2006/relationships/image" Target="../media/image138.png"/><Relationship Id="rId27" Type="http://schemas.openxmlformats.org/officeDocument/2006/relationships/image" Target="../media/image143.png"/><Relationship Id="rId30" Type="http://schemas.openxmlformats.org/officeDocument/2006/relationships/image" Target="../media/image145.emf"/><Relationship Id="rId35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13" Type="http://schemas.openxmlformats.org/officeDocument/2006/relationships/image" Target="../media/image156.png"/><Relationship Id="rId18" Type="http://schemas.openxmlformats.org/officeDocument/2006/relationships/image" Target="../media/image160.png"/><Relationship Id="rId3" Type="http://schemas.openxmlformats.org/officeDocument/2006/relationships/image" Target="../media/image148.png"/><Relationship Id="rId21" Type="http://schemas.openxmlformats.org/officeDocument/2006/relationships/image" Target="../media/image163.jpeg"/><Relationship Id="rId7" Type="http://schemas.openxmlformats.org/officeDocument/2006/relationships/image" Target="../media/image150.png"/><Relationship Id="rId12" Type="http://schemas.openxmlformats.org/officeDocument/2006/relationships/image" Target="../media/image155.png"/><Relationship Id="rId17" Type="http://schemas.openxmlformats.org/officeDocument/2006/relationships/image" Target="../media/image159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58.png"/><Relationship Id="rId20" Type="http://schemas.openxmlformats.org/officeDocument/2006/relationships/image" Target="../media/image1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11" Type="http://schemas.openxmlformats.org/officeDocument/2006/relationships/image" Target="../media/image154.png"/><Relationship Id="rId5" Type="http://schemas.openxmlformats.org/officeDocument/2006/relationships/image" Target="../media/image149.jpeg"/><Relationship Id="rId15" Type="http://schemas.openxmlformats.org/officeDocument/2006/relationships/hyperlink" Target="http://www.google.pl/url?sa=i&amp;rct=j&amp;q=lego+storage+boxes&amp;source=images&amp;cd=&amp;docid=N56yOVx_nMVEHM&amp;tbnid=R-HGrl00y9UWrM:&amp;ved=0CAUQjRw&amp;url=http://www.pauletpaula.com/2012/10/lego-trick-or-treat.html&amp;ei=rHrIUbvzH8O9Pf-bgNgK&amp;psig=AFQjCNEsWhjD5XvFLN0iHoCYUEjbXdxvLQ&amp;ust=1372179313937597" TargetMode="External"/><Relationship Id="rId10" Type="http://schemas.openxmlformats.org/officeDocument/2006/relationships/image" Target="../media/image153.jpeg"/><Relationship Id="rId19" Type="http://schemas.openxmlformats.org/officeDocument/2006/relationships/image" Target="../media/image161.jpeg"/><Relationship Id="rId4" Type="http://schemas.microsoft.com/office/2007/relationships/hdphoto" Target="../media/hdphoto2.wdp"/><Relationship Id="rId9" Type="http://schemas.openxmlformats.org/officeDocument/2006/relationships/image" Target="../media/image152.jpeg"/><Relationship Id="rId14" Type="http://schemas.openxmlformats.org/officeDocument/2006/relationships/image" Target="../media/image157.jpeg"/><Relationship Id="rId22" Type="http://schemas.openxmlformats.org/officeDocument/2006/relationships/image" Target="../media/image1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66.emf"/><Relationship Id="rId5" Type="http://schemas.openxmlformats.org/officeDocument/2006/relationships/oleObject" Target="../embeddings/Microsoft_Excel_97-2003_Worksheet1.xls"/><Relationship Id="rId4" Type="http://schemas.openxmlformats.org/officeDocument/2006/relationships/oleObject" Target="../embeddings/oleObject1.bin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2.jpeg"/><Relationship Id="rId3" Type="http://schemas.openxmlformats.org/officeDocument/2006/relationships/image" Target="../media/image167.jpeg"/><Relationship Id="rId7" Type="http://schemas.openxmlformats.org/officeDocument/2006/relationships/image" Target="../media/image17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0.png"/><Relationship Id="rId5" Type="http://schemas.openxmlformats.org/officeDocument/2006/relationships/image" Target="../media/image169.png"/><Relationship Id="rId4" Type="http://schemas.openxmlformats.org/officeDocument/2006/relationships/image" Target="../media/image168.jpeg"/><Relationship Id="rId9" Type="http://schemas.openxmlformats.org/officeDocument/2006/relationships/image" Target="../media/image1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175.w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78.png"/><Relationship Id="rId4" Type="http://schemas.openxmlformats.org/officeDocument/2006/relationships/image" Target="../media/image17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81.jpeg"/><Relationship Id="rId4" Type="http://schemas.openxmlformats.org/officeDocument/2006/relationships/image" Target="../media/image17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5.png"/><Relationship Id="rId5" Type="http://schemas.openxmlformats.org/officeDocument/2006/relationships/image" Target="../media/image184.jpeg"/><Relationship Id="rId4" Type="http://schemas.openxmlformats.org/officeDocument/2006/relationships/image" Target="../media/image18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805" y="2132856"/>
            <a:ext cx="6313287" cy="2448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5" name="Picture 2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56325" y="4389438"/>
            <a:ext cx="2811463" cy="1392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2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16238" y="4437063"/>
            <a:ext cx="31686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18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39700" y="5049838"/>
            <a:ext cx="2663825" cy="138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pole tekstowe 10"/>
          <p:cNvSpPr txBox="1">
            <a:spLocks noChangeArrowheads="1"/>
          </p:cNvSpPr>
          <p:nvPr/>
        </p:nvSpPr>
        <p:spPr bwMode="auto">
          <a:xfrm>
            <a:off x="0" y="115888"/>
            <a:ext cx="9144000" cy="1938992"/>
          </a:xfrm>
          <a:prstGeom prst="rect">
            <a:avLst/>
          </a:prstGeom>
          <a:solidFill>
            <a:schemeClr val="bg1">
              <a:alpha val="39999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0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See</a:t>
            </a:r>
            <a:r>
              <a:rPr lang="pl-PL" sz="50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endParaRPr lang="pl-PL" sz="5000" b="1" dirty="0" smtClean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</a:t>
            </a:r>
            <a:r>
              <a:rPr lang="pl-PL" sz="5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Our</a:t>
            </a:r>
            <a:endParaRPr lang="pl-PL" sz="5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l-PL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          </a:t>
            </a:r>
            <a:r>
              <a:rPr lang="pl-PL" sz="5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Possibilities</a:t>
            </a:r>
            <a:r>
              <a:rPr lang="pl-PL" sz="5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…</a:t>
            </a:r>
            <a:endParaRPr lang="pl-PL" sz="5000" b="1" dirty="0">
              <a:solidFill>
                <a:srgbClr val="C0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6391" name="Picture 2" descr="https://encrypted-tbn3.gstatic.com/images?q=tbn:ANd9GcQuvGh3FDzpr5QVr7__OZrRsaqyMAryIR8o-R7eSGLDpvpR9AK-Qw">
            <a:hlinkClick r:id="rId7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373813" y="2276475"/>
            <a:ext cx="2593975" cy="194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4499"/>
            <a:ext cx="3313113" cy="420688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5" name="Obraz 2" descr="2.10aa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836613"/>
            <a:ext cx="3960813" cy="2646362"/>
          </a:xfrm>
          <a:prstGeom prst="rect">
            <a:avLst/>
          </a:prstGeom>
          <a:noFill/>
          <a:ln w="25400" cmpd="dbl">
            <a:solidFill>
              <a:srgbClr val="262626"/>
            </a:solidFill>
            <a:miter lim="800000"/>
            <a:headEnd/>
            <a:tailEnd/>
          </a:ln>
        </p:spPr>
      </p:pic>
      <p:pic>
        <p:nvPicPr>
          <p:cNvPr id="82946" name="Obraz 5" descr="2bb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3850" y="3716338"/>
            <a:ext cx="3960813" cy="2605087"/>
          </a:xfrm>
          <a:prstGeom prst="rect">
            <a:avLst/>
          </a:prstGeom>
          <a:noFill/>
          <a:ln w="25400" cmpd="dbl">
            <a:solidFill>
              <a:srgbClr val="262626"/>
            </a:solidFill>
            <a:miter lim="800000"/>
            <a:headEnd/>
            <a:tailEnd/>
          </a:ln>
        </p:spPr>
      </p:pic>
      <p:pic>
        <p:nvPicPr>
          <p:cNvPr id="82947" name="Obraz 7" descr="2.10.2008 004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16463" y="836613"/>
            <a:ext cx="3960812" cy="2663825"/>
          </a:xfrm>
          <a:prstGeom prst="rect">
            <a:avLst/>
          </a:prstGeom>
          <a:noFill/>
          <a:ln w="25400" cmpd="dbl">
            <a:solidFill>
              <a:srgbClr val="262626"/>
            </a:solidFill>
            <a:miter lim="800000"/>
            <a:headEnd/>
            <a:tailEnd/>
          </a:ln>
        </p:spPr>
      </p:pic>
      <p:pic>
        <p:nvPicPr>
          <p:cNvPr id="82949" name="Picture 6" descr="100_5677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16463" y="3716338"/>
            <a:ext cx="3889375" cy="2665412"/>
          </a:xfrm>
          <a:prstGeom prst="rect">
            <a:avLst/>
          </a:prstGeom>
          <a:noFill/>
          <a:ln w="25400" cmpd="dbl">
            <a:solidFill>
              <a:srgbClr val="262626"/>
            </a:solidFill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ole tekstowe 6"/>
          <p:cNvSpPr txBox="1">
            <a:spLocks noChangeArrowheads="1"/>
          </p:cNvSpPr>
          <p:nvPr/>
        </p:nvSpPr>
        <p:spPr bwMode="auto">
          <a:xfrm>
            <a:off x="2051050" y="0"/>
            <a:ext cx="5168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6"/>
          <p:cNvSpPr txBox="1">
            <a:spLocks noChangeArrowheads="1"/>
          </p:cNvSpPr>
          <p:nvPr/>
        </p:nvSpPr>
        <p:spPr bwMode="auto">
          <a:xfrm>
            <a:off x="2051050" y="0"/>
            <a:ext cx="51689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Machinery</a:t>
            </a:r>
            <a:endParaRPr lang="pl-PL" sz="4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" name="Picture 4" descr="aaaaaObraz 06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08"/>
          <a:stretch>
            <a:fillRect/>
          </a:stretch>
        </p:blipFill>
        <p:spPr bwMode="auto">
          <a:xfrm>
            <a:off x="827585" y="4079857"/>
            <a:ext cx="2376264" cy="2369233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7" descr="Obraz 05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836712"/>
            <a:ext cx="2376264" cy="309522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9" descr="Obraz 07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836712"/>
            <a:ext cx="2181306" cy="309522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Obraz 04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61" b="8806"/>
          <a:stretch>
            <a:fillRect/>
          </a:stretch>
        </p:blipFill>
        <p:spPr bwMode="auto">
          <a:xfrm>
            <a:off x="3450964" y="4072215"/>
            <a:ext cx="2119122" cy="2309114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8" descr="Obraz 06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1"/>
          <a:stretch>
            <a:fillRect/>
          </a:stretch>
        </p:blipFill>
        <p:spPr bwMode="auto">
          <a:xfrm>
            <a:off x="5839500" y="816999"/>
            <a:ext cx="2259779" cy="311494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 descr="IMG_274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00" y="4072215"/>
            <a:ext cx="2259780" cy="2416332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3040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Obraz 06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333375"/>
            <a:ext cx="4414838" cy="5400675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37891" name="Picture 3" descr="Obraz 05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40425" y="1916113"/>
            <a:ext cx="3078163" cy="4614862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pic>
        <p:nvPicPr>
          <p:cNvPr id="37894" name="Picture 6" descr="Obraz 04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041650" y="2292929"/>
            <a:ext cx="2790825" cy="4016391"/>
          </a:xfrm>
          <a:prstGeom prst="rect">
            <a:avLst/>
          </a:prstGeom>
          <a:noFill/>
          <a:ln w="25400" cmpd="dbl">
            <a:solidFill>
              <a:schemeClr val="tx1">
                <a:lumMod val="85000"/>
                <a:lumOff val="15000"/>
              </a:schemeClr>
            </a:solidFill>
            <a:miter lim="800000"/>
            <a:headEnd/>
            <a:tailEnd/>
          </a:ln>
        </p:spPr>
      </p:pic>
      <p:sp>
        <p:nvSpPr>
          <p:cNvPr id="84997" name="Prostokąt 6"/>
          <p:cNvSpPr>
            <a:spLocks noChangeArrowheads="1"/>
          </p:cNvSpPr>
          <p:nvPr/>
        </p:nvSpPr>
        <p:spPr bwMode="auto">
          <a:xfrm>
            <a:off x="4738688" y="404813"/>
            <a:ext cx="4572000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2400" dirty="0">
                <a:latin typeface="+mj-lt"/>
              </a:rPr>
              <a:t>IML </a:t>
            </a:r>
            <a:r>
              <a:rPr lang="pl-PL" sz="2400" dirty="0" err="1">
                <a:latin typeface="+mj-lt"/>
              </a:rPr>
              <a:t>technology</a:t>
            </a:r>
            <a:endParaRPr lang="pl-PL" sz="2400" dirty="0">
              <a:latin typeface="+mj-lt"/>
            </a:endParaRPr>
          </a:p>
          <a:p>
            <a:pPr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2400" dirty="0">
                <a:latin typeface="+mj-lt"/>
              </a:rPr>
              <a:t>2K – </a:t>
            </a:r>
            <a:r>
              <a:rPr lang="pl-PL" sz="2400" dirty="0" err="1">
                <a:latin typeface="+mj-lt"/>
              </a:rPr>
              <a:t>two</a:t>
            </a:r>
            <a:r>
              <a:rPr lang="pl-PL" sz="2400" dirty="0">
                <a:latin typeface="+mj-lt"/>
              </a:rPr>
              <a:t> </a:t>
            </a:r>
            <a:r>
              <a:rPr lang="pl-PL" sz="2400" dirty="0" err="1">
                <a:latin typeface="+mj-lt"/>
              </a:rPr>
              <a:t>components</a:t>
            </a:r>
            <a:r>
              <a:rPr lang="pl-PL" sz="2400" dirty="0">
                <a:latin typeface="+mj-lt"/>
              </a:rPr>
              <a:t> - </a:t>
            </a:r>
            <a:r>
              <a:rPr lang="pl-PL" sz="2400" dirty="0" err="1">
                <a:latin typeface="+mj-lt"/>
              </a:rPr>
              <a:t>Battenfeld</a:t>
            </a:r>
            <a:r>
              <a:rPr lang="pl-PL" sz="2400" dirty="0">
                <a:latin typeface="+mj-lt"/>
              </a:rPr>
              <a:t> </a:t>
            </a:r>
            <a:r>
              <a:rPr lang="pl-PL" sz="2400" dirty="0" err="1">
                <a:latin typeface="+mj-lt"/>
              </a:rPr>
              <a:t>machine</a:t>
            </a:r>
            <a:r>
              <a:rPr lang="pl-PL" sz="2400" dirty="0">
                <a:latin typeface="+mj-lt"/>
              </a:rPr>
              <a:t> HMMR 300/225OH/3505</a:t>
            </a:r>
          </a:p>
        </p:txBody>
      </p:sp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AutoShape 4"/>
          <p:cNvSpPr>
            <a:spLocks noChangeArrowheads="1"/>
          </p:cNvSpPr>
          <p:nvPr/>
        </p:nvSpPr>
        <p:spPr bwMode="auto">
          <a:xfrm>
            <a:off x="5292725" y="1557338"/>
            <a:ext cx="914400" cy="609600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 w="57150" cmpd="thickThin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87042" name="AutoShape 5"/>
          <p:cNvSpPr>
            <a:spLocks noChangeArrowheads="1"/>
          </p:cNvSpPr>
          <p:nvPr/>
        </p:nvSpPr>
        <p:spPr bwMode="auto">
          <a:xfrm>
            <a:off x="5724525" y="1700213"/>
            <a:ext cx="71438" cy="73025"/>
          </a:xfrm>
          <a:prstGeom prst="wedgeRectCallout">
            <a:avLst>
              <a:gd name="adj1" fmla="val -43750"/>
              <a:gd name="adj2" fmla="val 70000"/>
            </a:avLst>
          </a:prstGeom>
          <a:noFill/>
          <a:ln w="57150" cmpd="thickThin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pic>
        <p:nvPicPr>
          <p:cNvPr id="87043" name="Picture 5" descr="IMG_254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333375"/>
            <a:ext cx="3384550" cy="2538413"/>
          </a:xfrm>
          <a:prstGeom prst="rect">
            <a:avLst/>
          </a:prstGeom>
          <a:noFill/>
          <a:ln w="254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87044" name="Picture 6" descr="IMG_2558aaa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3851" y="3068638"/>
            <a:ext cx="4464174" cy="3346208"/>
          </a:xfrm>
          <a:prstGeom prst="rect">
            <a:avLst/>
          </a:prstGeom>
          <a:noFill/>
          <a:ln w="254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7045" name="Prostokąt 7"/>
          <p:cNvSpPr>
            <a:spLocks noChangeArrowheads="1"/>
          </p:cNvSpPr>
          <p:nvPr/>
        </p:nvSpPr>
        <p:spPr bwMode="auto">
          <a:xfrm>
            <a:off x="5508625" y="333375"/>
            <a:ext cx="2586221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Paint shop</a:t>
            </a:r>
          </a:p>
        </p:txBody>
      </p:sp>
      <p:sp>
        <p:nvSpPr>
          <p:cNvPr id="87046" name="Rectangle 4"/>
          <p:cNvSpPr>
            <a:spLocks noChangeArrowheads="1"/>
          </p:cNvSpPr>
          <p:nvPr/>
        </p:nvSpPr>
        <p:spPr bwMode="auto">
          <a:xfrm>
            <a:off x="5508625" y="908050"/>
            <a:ext cx="3455988" cy="51706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buFont typeface="Arial" charset="0"/>
              <a:buNone/>
            </a:pPr>
            <a:endParaRPr lang="pl-PL" sz="1200" dirty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r>
              <a:rPr lang="pl-PL" sz="2200" b="1" dirty="0">
                <a:solidFill>
                  <a:srgbClr val="000000"/>
                </a:solidFill>
                <a:latin typeface="+mj-lt"/>
              </a:rPr>
              <a:t>Line A</a:t>
            </a:r>
          </a:p>
          <a:p>
            <a:pPr eaLnBrk="0" hangingPunct="0">
              <a:buFont typeface="Arial" charset="0"/>
              <a:buNone/>
            </a:pPr>
            <a:r>
              <a:rPr lang="pl-PL" sz="1200" dirty="0">
                <a:solidFill>
                  <a:srgbClr val="000000"/>
                </a:solidFill>
              </a:rPr>
              <a:t> 3 FANUC </a:t>
            </a:r>
            <a:r>
              <a:rPr lang="pl-PL" sz="1200" dirty="0" err="1">
                <a:solidFill>
                  <a:srgbClr val="000000"/>
                </a:solidFill>
              </a:rPr>
              <a:t>robots</a:t>
            </a:r>
            <a:r>
              <a:rPr lang="pl-PL" sz="1200" dirty="0">
                <a:solidFill>
                  <a:srgbClr val="000000"/>
                </a:solidFill>
              </a:rPr>
              <a:t> with </a:t>
            </a:r>
            <a:r>
              <a:rPr lang="pl-PL" sz="1200" dirty="0" err="1">
                <a:solidFill>
                  <a:srgbClr val="000000"/>
                </a:solidFill>
              </a:rPr>
              <a:t>six</a:t>
            </a:r>
            <a:r>
              <a:rPr lang="pl-PL" sz="1200" dirty="0">
                <a:solidFill>
                  <a:srgbClr val="000000"/>
                </a:solidFill>
              </a:rPr>
              <a:t> </a:t>
            </a:r>
            <a:r>
              <a:rPr lang="pl-PL" sz="1200" dirty="0" err="1">
                <a:solidFill>
                  <a:srgbClr val="000000"/>
                </a:solidFill>
              </a:rPr>
              <a:t>axes</a:t>
            </a:r>
            <a:endParaRPr lang="pl-PL" sz="1200" dirty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r>
              <a:rPr lang="pl-PL" sz="1200" dirty="0">
                <a:solidFill>
                  <a:srgbClr val="000000"/>
                </a:solidFill>
              </a:rPr>
              <a:t> automatic </a:t>
            </a:r>
            <a:r>
              <a:rPr lang="pl-PL" sz="1200" dirty="0" err="1">
                <a:solidFill>
                  <a:srgbClr val="000000"/>
                </a:solidFill>
              </a:rPr>
              <a:t>paint</a:t>
            </a:r>
            <a:r>
              <a:rPr lang="pl-PL" sz="1200" dirty="0">
                <a:solidFill>
                  <a:srgbClr val="000000"/>
                </a:solidFill>
              </a:rPr>
              <a:t> </a:t>
            </a:r>
            <a:r>
              <a:rPr lang="pl-PL" sz="1200" dirty="0" err="1">
                <a:solidFill>
                  <a:srgbClr val="000000"/>
                </a:solidFill>
              </a:rPr>
              <a:t>supply</a:t>
            </a:r>
            <a:r>
              <a:rPr lang="pl-PL" sz="1200" dirty="0">
                <a:solidFill>
                  <a:srgbClr val="000000"/>
                </a:solidFill>
              </a:rPr>
              <a:t> system</a:t>
            </a:r>
          </a:p>
          <a:p>
            <a:pPr eaLnBrk="0" hangingPunct="0">
              <a:buFont typeface="Arial" charset="0"/>
              <a:buNone/>
            </a:pPr>
            <a:r>
              <a:rPr lang="pl-PL" sz="1200" dirty="0">
                <a:solidFill>
                  <a:srgbClr val="000000"/>
                </a:solidFill>
              </a:rPr>
              <a:t> </a:t>
            </a:r>
          </a:p>
          <a:p>
            <a:endParaRPr lang="pl-PL" sz="1200" dirty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r>
              <a:rPr lang="pl-PL" sz="2200" b="1" dirty="0">
                <a:solidFill>
                  <a:srgbClr val="000000"/>
                </a:solidFill>
                <a:latin typeface="+mj-lt"/>
              </a:rPr>
              <a:t>Line B</a:t>
            </a:r>
          </a:p>
          <a:p>
            <a:pPr eaLnBrk="0" hangingPunct="0">
              <a:buFont typeface="Arial" charset="0"/>
              <a:buNone/>
            </a:pPr>
            <a:r>
              <a:rPr lang="pl-PL" sz="1200" dirty="0">
                <a:solidFill>
                  <a:srgbClr val="000000"/>
                </a:solidFill>
              </a:rPr>
              <a:t> </a:t>
            </a:r>
            <a:r>
              <a:rPr lang="pl-PL" sz="1200" dirty="0" err="1">
                <a:solidFill>
                  <a:srgbClr val="000000"/>
                </a:solidFill>
              </a:rPr>
              <a:t>equipped</a:t>
            </a:r>
            <a:r>
              <a:rPr lang="pl-PL" sz="1200" dirty="0">
                <a:solidFill>
                  <a:srgbClr val="000000"/>
                </a:solidFill>
              </a:rPr>
              <a:t> with 2 </a:t>
            </a:r>
            <a:r>
              <a:rPr lang="pl-PL" sz="1200" dirty="0" err="1" smtClean="0">
                <a:solidFill>
                  <a:srgbClr val="000000"/>
                </a:solidFill>
              </a:rPr>
              <a:t>manipulatores</a:t>
            </a:r>
            <a:endParaRPr lang="pl-PL" sz="1200" dirty="0" smtClean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endParaRPr lang="pl-PL" sz="1200" dirty="0" smtClean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r>
              <a:rPr lang="pl-PL" sz="2200" b="1" dirty="0" err="1" smtClean="0">
                <a:solidFill>
                  <a:srgbClr val="000000"/>
                </a:solidFill>
                <a:latin typeface="+mj-lt"/>
              </a:rPr>
              <a:t>Additionally</a:t>
            </a:r>
            <a:endParaRPr lang="pl-PL" sz="2200" b="1" dirty="0">
              <a:solidFill>
                <a:srgbClr val="000000"/>
              </a:solidFill>
              <a:latin typeface="+mj-lt"/>
            </a:endParaRPr>
          </a:p>
          <a:p>
            <a:pPr eaLnBrk="0" hangingPunct="0">
              <a:buFont typeface="Arial" charset="0"/>
              <a:buNone/>
            </a:pPr>
            <a:r>
              <a:rPr lang="pl-PL" sz="1200" dirty="0" err="1" smtClean="0"/>
              <a:t>Spectrophotometer</a:t>
            </a:r>
            <a:r>
              <a:rPr lang="pl-PL" sz="1200" dirty="0" smtClean="0"/>
              <a:t> </a:t>
            </a:r>
            <a:r>
              <a:rPr lang="pl-PL" sz="1200" dirty="0" err="1"/>
              <a:t>defining</a:t>
            </a:r>
            <a:r>
              <a:rPr lang="pl-PL" sz="1200" dirty="0"/>
              <a:t> </a:t>
            </a:r>
            <a:r>
              <a:rPr lang="pl-PL" sz="1200" dirty="0" err="1" smtClean="0"/>
              <a:t>colours</a:t>
            </a:r>
            <a:endParaRPr lang="pl-PL" sz="1200" dirty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endParaRPr lang="pl-PL" sz="2200" dirty="0">
              <a:solidFill>
                <a:srgbClr val="000000"/>
              </a:solidFill>
              <a:latin typeface="+mj-lt"/>
            </a:endParaRPr>
          </a:p>
          <a:p>
            <a:pPr eaLnBrk="0" hangingPunct="0">
              <a:buFont typeface="Arial" charset="0"/>
              <a:buNone/>
            </a:pPr>
            <a:r>
              <a:rPr lang="pl-PL" sz="2200" b="1" dirty="0" err="1" smtClean="0">
                <a:latin typeface="+mj-lt"/>
              </a:rPr>
              <a:t>Possibilities</a:t>
            </a:r>
            <a:r>
              <a:rPr lang="pl-PL" sz="1200" b="1" dirty="0" smtClean="0"/>
              <a:t>:</a:t>
            </a:r>
          </a:p>
          <a:p>
            <a:pPr eaLnBrk="0" hangingPunct="0">
              <a:buFont typeface="Arial" charset="0"/>
              <a:buNone/>
            </a:pPr>
            <a:endParaRPr lang="pl-PL" sz="400" b="1" dirty="0"/>
          </a:p>
          <a:p>
            <a:r>
              <a:rPr lang="pl-PL" sz="1200" dirty="0" smtClean="0"/>
              <a:t>- </a:t>
            </a:r>
            <a:r>
              <a:rPr lang="en-US" sz="1200" dirty="0" smtClean="0"/>
              <a:t>three-layer </a:t>
            </a:r>
            <a:r>
              <a:rPr lang="en-US" sz="1200" dirty="0"/>
              <a:t>paint application:</a:t>
            </a:r>
            <a:br>
              <a:rPr lang="en-US" sz="1200" dirty="0"/>
            </a:br>
            <a:r>
              <a:rPr lang="en-US" sz="1200" dirty="0"/>
              <a:t> </a:t>
            </a:r>
            <a:r>
              <a:rPr lang="en-US" sz="1200" dirty="0" smtClean="0"/>
              <a:t> </a:t>
            </a:r>
            <a:r>
              <a:rPr lang="en-US" sz="1200" dirty="0"/>
              <a:t>primer, basecoat, </a:t>
            </a:r>
            <a:r>
              <a:rPr lang="en-US" sz="1200" dirty="0" err="1" smtClean="0"/>
              <a:t>clearcoat</a:t>
            </a:r>
            <a:endParaRPr lang="pl-PL" sz="1200" dirty="0"/>
          </a:p>
          <a:p>
            <a:pPr eaLnBrk="0" hangingPunct="0">
              <a:buFontTx/>
              <a:buChar char="-"/>
            </a:pPr>
            <a:r>
              <a:rPr lang="pl-PL" sz="1200" dirty="0" smtClean="0"/>
              <a:t> </a:t>
            </a:r>
            <a:r>
              <a:rPr lang="pl-PL" sz="1200" dirty="0" err="1" smtClean="0"/>
              <a:t>soft</a:t>
            </a:r>
            <a:r>
              <a:rPr lang="pl-PL" sz="1200" dirty="0" smtClean="0"/>
              <a:t> </a:t>
            </a:r>
            <a:r>
              <a:rPr lang="pl-PL" sz="1200" dirty="0" err="1" smtClean="0"/>
              <a:t>touch</a:t>
            </a:r>
            <a:r>
              <a:rPr lang="pl-PL" sz="1200" dirty="0" smtClean="0"/>
              <a:t>, high </a:t>
            </a:r>
            <a:r>
              <a:rPr lang="pl-PL" sz="1200" dirty="0" err="1" smtClean="0"/>
              <a:t>gloss</a:t>
            </a:r>
            <a:r>
              <a:rPr lang="pl-PL" sz="1200" dirty="0" smtClean="0"/>
              <a:t>, etc.</a:t>
            </a:r>
            <a:endParaRPr lang="pl-PL" sz="1200" dirty="0"/>
          </a:p>
          <a:p>
            <a:pPr eaLnBrk="0" hangingPunct="0">
              <a:buFontTx/>
              <a:buChar char="-"/>
            </a:pPr>
            <a:endParaRPr lang="pl-PL" sz="1200" dirty="0"/>
          </a:p>
          <a:p>
            <a:pPr eaLnBrk="0" hangingPunct="0">
              <a:buFont typeface="Arial" charset="0"/>
              <a:buNone/>
            </a:pPr>
            <a:endParaRPr lang="pl-PL" sz="1200" dirty="0"/>
          </a:p>
          <a:p>
            <a:pPr eaLnBrk="0" hangingPunct="0">
              <a:buFont typeface="Arial" charset="0"/>
              <a:buNone/>
            </a:pPr>
            <a:endParaRPr lang="pl-PL" sz="1200" b="1" dirty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endParaRPr lang="pl-PL" sz="1200" b="1" dirty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endParaRPr lang="pl-PL" sz="1200" b="1" dirty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endParaRPr lang="pl-PL" sz="1200" b="1" dirty="0">
              <a:solidFill>
                <a:srgbClr val="000000"/>
              </a:solidFill>
            </a:endParaRPr>
          </a:p>
          <a:p>
            <a:pPr eaLnBrk="0" hangingPunct="0">
              <a:buFont typeface="Arial" charset="0"/>
              <a:buNone/>
            </a:pPr>
            <a:r>
              <a:rPr lang="pl-PL" sz="1200" b="1" dirty="0">
                <a:solidFill>
                  <a:srgbClr val="000000"/>
                </a:solidFill>
              </a:rPr>
              <a:t>                           </a:t>
            </a:r>
          </a:p>
        </p:txBody>
      </p:sp>
      <p:pic>
        <p:nvPicPr>
          <p:cNvPr id="9" name="Lakierowanie.wmv">
            <a:hlinkClick r:id="" action="ppaction://media"/>
          </p:cNvPr>
          <p:cNvPicPr>
            <a:picLocks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6821614" y="4999079"/>
            <a:ext cx="2009775" cy="14752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3" name="Tytuł 1"/>
          <p:cNvSpPr>
            <a:spLocks noGrp="1"/>
          </p:cNvSpPr>
          <p:nvPr>
            <p:ph type="title" idx="4294967295"/>
          </p:nvPr>
        </p:nvSpPr>
        <p:spPr>
          <a:xfrm>
            <a:off x="539750" y="0"/>
            <a:ext cx="8229600" cy="620713"/>
          </a:xfrm>
        </p:spPr>
        <p:txBody>
          <a:bodyPr/>
          <a:lstStyle/>
          <a:p>
            <a:pPr eaLnBrk="1" hangingPunct="1"/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Companies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which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have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trusted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us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90129" name="Text Box 21"/>
          <p:cNvSpPr txBox="1">
            <a:spLocks noChangeArrowheads="1"/>
          </p:cNvSpPr>
          <p:nvPr/>
        </p:nvSpPr>
        <p:spPr bwMode="auto">
          <a:xfrm>
            <a:off x="7308850" y="3716338"/>
            <a:ext cx="15843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/>
              <a:t>The official LEGO licence</a:t>
            </a:r>
          </a:p>
        </p:txBody>
      </p:sp>
      <p:sp>
        <p:nvSpPr>
          <p:cNvPr id="90130" name="Rectangle 22"/>
          <p:cNvSpPr>
            <a:spLocks noChangeArrowheads="1"/>
          </p:cNvSpPr>
          <p:nvPr/>
        </p:nvSpPr>
        <p:spPr bwMode="auto">
          <a:xfrm>
            <a:off x="7380288" y="3716338"/>
            <a:ext cx="1368425" cy="50482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27" name="Obraz 6" descr="Obraz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3284538"/>
            <a:ext cx="863600" cy="54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Obraz 9" descr="Obraz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3756" y="2132349"/>
            <a:ext cx="936625" cy="476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Obraz 10" descr="Obraz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903" y="1178390"/>
            <a:ext cx="1309330" cy="6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2" descr="mainlogo_full_pl_p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525" y="5403034"/>
            <a:ext cx="1439862" cy="37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" name="Picture 14" descr="indek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>
            <a:fillRect/>
          </a:stretch>
        </p:blipFill>
        <p:spPr bwMode="auto">
          <a:xfrm>
            <a:off x="2717172" y="1131525"/>
            <a:ext cx="118824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" name="Obraz 15" descr="Solaris_logo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014" y="1945738"/>
            <a:ext cx="1253558" cy="938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Obraz 16" descr="imagesDacia.jp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5199" y="1209403"/>
            <a:ext cx="790977" cy="775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24" descr="logo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150" y="3520588"/>
            <a:ext cx="962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23" descr="smr-log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/>
          <a:stretch>
            <a:fillRect/>
          </a:stretch>
        </p:blipFill>
        <p:spPr bwMode="auto">
          <a:xfrm>
            <a:off x="5905458" y="2059870"/>
            <a:ext cx="1226677" cy="6336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3" descr="indeks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52" y="5385125"/>
            <a:ext cx="1422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Obraz 9" descr="Obraz5.jpg"/>
          <p:cNvPicPr preferRelativeResize="0">
            <a:picLocks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159" y="2059870"/>
            <a:ext cx="722313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3564" y="1251145"/>
            <a:ext cx="1244329" cy="639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" name="Picture 3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84" y="1198100"/>
            <a:ext cx="707132" cy="72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1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237284" y="2048170"/>
            <a:ext cx="2145674" cy="485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414" y="5928236"/>
            <a:ext cx="1554083" cy="4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7" descr="logo2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7893" y="5233519"/>
            <a:ext cx="1511300" cy="633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3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4000" y="5401804"/>
            <a:ext cx="1158530" cy="3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Prostokąt 43"/>
          <p:cNvSpPr/>
          <p:nvPr/>
        </p:nvSpPr>
        <p:spPr>
          <a:xfrm>
            <a:off x="2268749" y="3262964"/>
            <a:ext cx="717128" cy="5892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pic>
        <p:nvPicPr>
          <p:cNvPr id="45" name="Obraz 12" descr="default.jpe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5" b="26619"/>
          <a:stretch>
            <a:fillRect/>
          </a:stretch>
        </p:blipFill>
        <p:spPr bwMode="auto">
          <a:xfrm>
            <a:off x="6080716" y="1219352"/>
            <a:ext cx="1472830" cy="60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" name="Prostokąt 45"/>
          <p:cNvSpPr/>
          <p:nvPr/>
        </p:nvSpPr>
        <p:spPr>
          <a:xfrm>
            <a:off x="230200" y="2955711"/>
            <a:ext cx="3447214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Household</a:t>
            </a:r>
            <a:r>
              <a:rPr lang="pl-PL" sz="800" dirty="0" smtClean="0"/>
              <a:t> </a:t>
            </a:r>
            <a:r>
              <a:rPr lang="pl-PL" sz="26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Goods</a:t>
            </a:r>
            <a:endParaRPr lang="pl-PL" sz="2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Prostokąt 46"/>
          <p:cNvSpPr/>
          <p:nvPr/>
        </p:nvSpPr>
        <p:spPr>
          <a:xfrm>
            <a:off x="237284" y="4608262"/>
            <a:ext cx="3668131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Technical </a:t>
            </a:r>
            <a:r>
              <a:rPr lang="pl-PL" sz="26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projects</a:t>
            </a:r>
            <a:endParaRPr lang="pl-PL" sz="2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8" name="Obraz 11" descr="Obraz9.jp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12" y="3631099"/>
            <a:ext cx="1793165" cy="39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2" descr="http://www.caraapacentre.ie/wp-content/uploads/2013/01/Hyundai-Logo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659" y="1845900"/>
            <a:ext cx="1242436" cy="93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Prostokąt 49"/>
          <p:cNvSpPr/>
          <p:nvPr/>
        </p:nvSpPr>
        <p:spPr>
          <a:xfrm>
            <a:off x="107752" y="649327"/>
            <a:ext cx="2519561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Automotive</a:t>
            </a:r>
            <a:endParaRPr lang="pl-PL" sz="2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Łącznik prostoliniowy 8"/>
          <p:cNvCxnSpPr/>
          <p:nvPr/>
        </p:nvCxnSpPr>
        <p:spPr>
          <a:xfrm>
            <a:off x="323528" y="4608262"/>
            <a:ext cx="8569647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Łącznik prostoliniowy 56"/>
          <p:cNvCxnSpPr/>
          <p:nvPr/>
        </p:nvCxnSpPr>
        <p:spPr>
          <a:xfrm>
            <a:off x="237284" y="2845908"/>
            <a:ext cx="87223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Łącznik prostoliniowy 57"/>
          <p:cNvCxnSpPr/>
          <p:nvPr/>
        </p:nvCxnSpPr>
        <p:spPr>
          <a:xfrm>
            <a:off x="237284" y="4608262"/>
            <a:ext cx="8722324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Prostokąt 59"/>
          <p:cNvSpPr/>
          <p:nvPr/>
        </p:nvSpPr>
        <p:spPr>
          <a:xfrm>
            <a:off x="4990159" y="2945095"/>
            <a:ext cx="4006280" cy="5487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pl-PL" sz="26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</a:t>
            </a:r>
            <a:r>
              <a:rPr lang="pl-PL" sz="2600" b="1" dirty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600" b="1" dirty="0" err="1" smtClean="0">
                <a:solidFill>
                  <a:srgbClr val="33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industry</a:t>
            </a:r>
            <a:endParaRPr lang="pl-PL" sz="2600" b="1" dirty="0">
              <a:solidFill>
                <a:srgbClr val="33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1" name="Picture 2" descr="http://www.sortimo.co.uk/uploads/media/header_bssystems_en.jpg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584" y="5866931"/>
            <a:ext cx="2801353" cy="858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Obraz 10" descr="Obraz6.jpg"/>
          <p:cNvPicPr preferRelativeResize="0">
            <a:picLocks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8571" y="5508161"/>
            <a:ext cx="681037" cy="635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" name="Obraz 18" descr="default.jpeg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9552" y="5747560"/>
            <a:ext cx="1452562" cy="785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" name="Obraz 12" descr="Obraz8.jpg"/>
          <p:cNvPicPr preferRelativeResize="0">
            <a:picLocks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2712" y="5283711"/>
            <a:ext cx="8667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" name="Picture 24"/>
          <p:cNvPicPr>
            <a:picLocks noChangeAspect="1" noChangeArrowheads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5485" y="1257036"/>
            <a:ext cx="633412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66" name="Picture 4" descr="https://encrypted-tbn0.gstatic.com/images?q=tbn:ANd9GcSCEGB2HoWw8_E_lbDEjMRB58O9ufLrWXo0HL7RS2BS1YEt1BZ9qA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703" y="1984639"/>
            <a:ext cx="878205" cy="7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Obraz 28" descr="reling images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850" y="3556000"/>
            <a:ext cx="3795713" cy="106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rostokąt 4"/>
          <p:cNvSpPr/>
          <p:nvPr/>
        </p:nvSpPr>
        <p:spPr>
          <a:xfrm>
            <a:off x="684213" y="981075"/>
            <a:ext cx="1693862" cy="56880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5364" name="Obraz 9" descr="Obraz7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5" y="1730375"/>
            <a:ext cx="9366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4" descr="inde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>
            <a:fillRect/>
          </a:stretch>
        </p:blipFill>
        <p:spPr bwMode="auto">
          <a:xfrm>
            <a:off x="1573213" y="1052513"/>
            <a:ext cx="792162" cy="525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Obraz 10" descr="Obraz8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475" y="2924175"/>
            <a:ext cx="1081088" cy="51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Obraz 11" descr="default.jpe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825" b="26619"/>
          <a:stretch>
            <a:fillRect/>
          </a:stretch>
        </p:blipFill>
        <p:spPr bwMode="auto">
          <a:xfrm>
            <a:off x="1160463" y="2370138"/>
            <a:ext cx="1225550" cy="500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8" name="Obraz 16" descr="LOGO_RENAULT_4_Colour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588" y="5364163"/>
            <a:ext cx="631825" cy="63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Obraz 17" descr="imagesDacia.jpe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4338" y="4718050"/>
            <a:ext cx="639762" cy="62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0" name="Obraz 18" descr="Solaris_logo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313" y="4165600"/>
            <a:ext cx="865187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71" name="Text Box 24"/>
          <p:cNvSpPr txBox="1">
            <a:spLocks noChangeArrowheads="1"/>
          </p:cNvSpPr>
          <p:nvPr/>
        </p:nvSpPr>
        <p:spPr bwMode="auto">
          <a:xfrm rot="-5400000">
            <a:off x="-1374774" y="3463925"/>
            <a:ext cx="3529012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 anchorCtr="1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b="1" dirty="0"/>
              <a:t>Automotive</a:t>
            </a:r>
            <a:endParaRPr lang="pl-PL" altLang="pl-PL" b="1" dirty="0"/>
          </a:p>
        </p:txBody>
      </p:sp>
      <p:pic>
        <p:nvPicPr>
          <p:cNvPr id="15372" name="Picture 34" descr="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836613"/>
            <a:ext cx="1081088" cy="811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3" name="Obraz 19" descr="Kopia Mapa_świat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2205038"/>
            <a:ext cx="1009650" cy="187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4" name="Obraz 20" descr="Obraz3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1700" y="2690813"/>
            <a:ext cx="1584325" cy="154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Obraz 21" descr="Obraz4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413" y="2632075"/>
            <a:ext cx="1008062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6" name="Obraz 24" descr="Obraz7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8" y="2987675"/>
            <a:ext cx="1728787" cy="633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7" name="Obraz 25" descr="Obraz8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9" t="17728" b="15671"/>
          <a:stretch>
            <a:fillRect/>
          </a:stretch>
        </p:blipFill>
        <p:spPr bwMode="auto">
          <a:xfrm>
            <a:off x="6588125" y="385763"/>
            <a:ext cx="1368425" cy="903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8" name="Obraz 26" descr="Obraz9.png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88" y="2366963"/>
            <a:ext cx="863600" cy="573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9" name="Picture 27" descr="P4245329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695325"/>
            <a:ext cx="1079500" cy="89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0" name="Picture 28" descr="P4245352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3413" y="828675"/>
            <a:ext cx="1081087" cy="80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1" name="Picture 30" descr="6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438" y="1052513"/>
            <a:ext cx="831850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2" name="Picture 31" descr="6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1557338"/>
            <a:ext cx="8636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3" name="Picture 32" descr="6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773238"/>
            <a:ext cx="792163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4" name="Picture 33" descr="6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1268413"/>
            <a:ext cx="677862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5" name="Picture 35" descr="6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1268413"/>
            <a:ext cx="703263" cy="79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6" name="Picture 36" descr="Kopia wspornik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763" y="508000"/>
            <a:ext cx="1152525" cy="682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7" name="Picture 40" descr="Obraz2"/>
          <p:cNvPicPr>
            <a:picLocks noChangeAspect="1" noChangeArrowheads="1"/>
          </p:cNvPicPr>
          <p:nvPr/>
        </p:nvPicPr>
        <p:blipFill>
          <a:blip r:embed="rId26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7388" y="1144588"/>
            <a:ext cx="1728787" cy="111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8" name="Picture 42" descr="Obraz3"/>
          <p:cNvPicPr>
            <a:picLocks noChangeAspect="1" noChangeArrowheads="1"/>
          </p:cNvPicPr>
          <p:nvPr/>
        </p:nvPicPr>
        <p:blipFill>
          <a:blip r:embed="rId27">
            <a:lum bright="18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3900" y="1624013"/>
            <a:ext cx="23050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89" name="Obraz 41" descr="Obraz1.jpg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0738" y="2244725"/>
            <a:ext cx="1512887" cy="1135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0" name="Obraz 43" descr="Obraz4.png"/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5661025"/>
            <a:ext cx="1081088" cy="37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1" name="Obraz 22" descr="Obraz5.png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68538"/>
            <a:ext cx="1223963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2" name="Picture 26" descr="Kopia uchwyt"/>
          <p:cNvPicPr>
            <a:picLocks noChangeAspect="1" noChangeArrowheads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38" y="2508250"/>
            <a:ext cx="361950" cy="50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3" name="Obraz 23" descr="Obraz6.png"/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3188" y="4333875"/>
            <a:ext cx="8636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4" name="Picture 39" descr="Kopia drzwiczki"/>
          <p:cNvPicPr>
            <a:picLocks noChangeAspect="1" noChangeArrowheads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5376863"/>
            <a:ext cx="2484438" cy="136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5" name="Picture 39" descr="6"/>
          <p:cNvPicPr>
            <a:picLocks noChangeAspect="1" noChangeArrowheads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963" y="4919663"/>
            <a:ext cx="1004887" cy="92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6" name="Picture 40" descr="smr-logo"/>
          <p:cNvPicPr>
            <a:picLocks noChangeAspect="1" noChangeArrowheads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03"/>
          <a:stretch>
            <a:fillRect/>
          </a:stretch>
        </p:blipFill>
        <p:spPr bwMode="auto">
          <a:xfrm>
            <a:off x="819150" y="3554413"/>
            <a:ext cx="1008063" cy="52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7" name="Obraz 6" descr="Obraz3.jpg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36" t="-4140" r="9018"/>
          <a:stretch>
            <a:fillRect/>
          </a:stretch>
        </p:blipFill>
        <p:spPr bwMode="auto">
          <a:xfrm>
            <a:off x="1789113" y="3590925"/>
            <a:ext cx="576262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8" name="Picture 42" descr="Kopia Obraz 006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13" y="3962400"/>
            <a:ext cx="1512887" cy="115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99" name="Picture 43" descr="Obraz 001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3988" y="3932238"/>
            <a:ext cx="1295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0" name="Picture 44" descr="Obraz4"/>
          <p:cNvPicPr>
            <a:picLocks noChangeAspect="1" noChangeArrowheads="1"/>
          </p:cNvPicPr>
          <p:nvPr/>
        </p:nvPicPr>
        <p:blipFill>
          <a:blip r:embed="rId39">
            <a:lum bright="6000" contras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4941888"/>
            <a:ext cx="1181100" cy="67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1" name="Picture 45" descr="Obraz10"/>
          <p:cNvPicPr>
            <a:picLocks noChangeAspect="1" noChangeArrowheads="1"/>
          </p:cNvPicPr>
          <p:nvPr/>
        </p:nvPicPr>
        <p:blipFill>
          <a:blip r:embed="rId40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5962650"/>
            <a:ext cx="2100263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2" name="Picture 46" descr="Kopia 6"/>
          <p:cNvPicPr>
            <a:picLocks noChangeAspect="1" noChangeArrowheads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4005263"/>
            <a:ext cx="216058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03" name="Tytuł 1"/>
          <p:cNvSpPr txBox="1">
            <a:spLocks/>
          </p:cNvSpPr>
          <p:nvPr/>
        </p:nvSpPr>
        <p:spPr bwMode="auto">
          <a:xfrm>
            <a:off x="468313" y="-133350"/>
            <a:ext cx="8229600" cy="69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Production</a:t>
            </a:r>
            <a:r>
              <a:rPr lang="pl-P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possibilities</a:t>
            </a:r>
            <a:endParaRPr lang="pl-PL" altLang="pl-PL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15404" name="pole tekstowe 42"/>
          <p:cNvSpPr txBox="1">
            <a:spLocks noChangeArrowheads="1"/>
          </p:cNvSpPr>
          <p:nvPr/>
        </p:nvSpPr>
        <p:spPr bwMode="auto">
          <a:xfrm>
            <a:off x="476250" y="508000"/>
            <a:ext cx="25923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>
              <a:buNone/>
            </a:pPr>
            <a:r>
              <a:rPr lang="pl-PL" sz="1800" dirty="0" err="1"/>
              <a:t>Totally</a:t>
            </a:r>
            <a:r>
              <a:rPr lang="pl-PL" sz="1800" dirty="0"/>
              <a:t>: 120 </a:t>
            </a:r>
            <a:r>
              <a:rPr lang="pl-PL" sz="1800" dirty="0">
                <a:latin typeface="Arial" panose="020B0604020202020204" pitchFamily="34" charset="0"/>
                <a:cs typeface="Arial" panose="020B0604020202020204" pitchFamily="34" charset="0"/>
              </a:rPr>
              <a:t>products</a:t>
            </a:r>
          </a:p>
        </p:txBody>
      </p:sp>
      <p:sp>
        <p:nvSpPr>
          <p:cNvPr id="15405" name="Prostokąt 5"/>
          <p:cNvSpPr>
            <a:spLocks noChangeArrowheads="1"/>
          </p:cNvSpPr>
          <p:nvPr/>
        </p:nvSpPr>
        <p:spPr bwMode="auto">
          <a:xfrm>
            <a:off x="179388" y="908050"/>
            <a:ext cx="1357312" cy="901700"/>
          </a:xfrm>
          <a:prstGeom prst="rect">
            <a:avLst/>
          </a:prstGeom>
          <a:blipFill dpi="0" rotWithShape="0">
            <a:blip r:embed="rId42"/>
            <a:srcRect/>
            <a:stretch>
              <a:fillRect/>
            </a:stretch>
          </a:blipFill>
          <a:ln w="25400" algn="ctr">
            <a:solidFill>
              <a:srgbClr val="FFFFFF"/>
            </a:solidFill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pic>
        <p:nvPicPr>
          <p:cNvPr id="15406" name="Obraz 9" descr="Obraz5.jpg"/>
          <p:cNvPicPr preferRelativeResize="0">
            <a:picLocks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213" y="6061075"/>
            <a:ext cx="722312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407" name="Obraz 40" descr="yir.jpg"/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0488" y="4659313"/>
            <a:ext cx="1358900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2"/>
          <p:cNvPicPr>
            <a:picLocks noChangeAspect="1" noChangeArrowheads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94" y="5383213"/>
            <a:ext cx="902246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9" name="Picture 3"/>
          <p:cNvPicPr>
            <a:picLocks noChangeAspect="1" noChangeArrowheads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555" y="4398072"/>
            <a:ext cx="707132" cy="723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77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09" name="Rectangle 2"/>
          <p:cNvSpPr>
            <a:spLocks noChangeArrowheads="1"/>
          </p:cNvSpPr>
          <p:nvPr/>
        </p:nvSpPr>
        <p:spPr bwMode="auto">
          <a:xfrm>
            <a:off x="1908175" y="2276475"/>
            <a:ext cx="5327650" cy="3313113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pic>
        <p:nvPicPr>
          <p:cNvPr id="94210" name="Picture 3" descr="chevrolet-aveo_sedan2"/>
          <p:cNvPicPr>
            <a:picLocks noChangeAspect="1" noChangeArrowheads="1"/>
          </p:cNvPicPr>
          <p:nvPr/>
        </p:nvPicPr>
        <p:blipFill>
          <a:blip r:embed="rId3"/>
          <a:srcRect t="22244" r="3308"/>
          <a:stretch>
            <a:fillRect/>
          </a:stretch>
        </p:blipFill>
        <p:spPr bwMode="auto">
          <a:xfrm>
            <a:off x="2051050" y="2420938"/>
            <a:ext cx="5040313" cy="3040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211" name="Łącznik prosty ze strzałką 17"/>
          <p:cNvCxnSpPr>
            <a:cxnSpLocks noChangeShapeType="1"/>
          </p:cNvCxnSpPr>
          <p:nvPr/>
        </p:nvCxnSpPr>
        <p:spPr bwMode="auto">
          <a:xfrm flipH="1">
            <a:off x="6435725" y="2020888"/>
            <a:ext cx="1201738" cy="144780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</p:spPr>
      </p:cxnSp>
      <p:cxnSp>
        <p:nvCxnSpPr>
          <p:cNvPr id="94212" name="Łącznik prosty ze strzałką 35"/>
          <p:cNvCxnSpPr>
            <a:cxnSpLocks noChangeShapeType="1"/>
          </p:cNvCxnSpPr>
          <p:nvPr/>
        </p:nvCxnSpPr>
        <p:spPr bwMode="auto">
          <a:xfrm flipH="1">
            <a:off x="4572000" y="2239963"/>
            <a:ext cx="101600" cy="84455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</p:spPr>
      </p:cxnSp>
      <p:cxnSp>
        <p:nvCxnSpPr>
          <p:cNvPr id="94213" name="Łącznik prosty ze strzałką 40"/>
          <p:cNvCxnSpPr>
            <a:cxnSpLocks noChangeShapeType="1"/>
          </p:cNvCxnSpPr>
          <p:nvPr/>
        </p:nvCxnSpPr>
        <p:spPr bwMode="auto">
          <a:xfrm flipH="1" flipV="1">
            <a:off x="6375400" y="3940175"/>
            <a:ext cx="1149350" cy="7620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</p:spPr>
      </p:cxnSp>
      <p:cxnSp>
        <p:nvCxnSpPr>
          <p:cNvPr id="94214" name="Łącznik prosty ze strzałką 42"/>
          <p:cNvCxnSpPr>
            <a:cxnSpLocks noChangeShapeType="1"/>
          </p:cNvCxnSpPr>
          <p:nvPr/>
        </p:nvCxnSpPr>
        <p:spPr bwMode="auto">
          <a:xfrm flipH="1" flipV="1">
            <a:off x="5940425" y="3933825"/>
            <a:ext cx="1465263" cy="98425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</p:spPr>
      </p:cxnSp>
      <p:cxnSp>
        <p:nvCxnSpPr>
          <p:cNvPr id="94215" name="Łącznik prosty ze strzałką 46"/>
          <p:cNvCxnSpPr>
            <a:cxnSpLocks noChangeShapeType="1"/>
          </p:cNvCxnSpPr>
          <p:nvPr/>
        </p:nvCxnSpPr>
        <p:spPr bwMode="auto">
          <a:xfrm flipV="1">
            <a:off x="1922463" y="3789363"/>
            <a:ext cx="3351212" cy="219710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</p:spPr>
      </p:cxnSp>
      <p:cxnSp>
        <p:nvCxnSpPr>
          <p:cNvPr id="94216" name="Łącznik prosty ze strzałką 52"/>
          <p:cNvCxnSpPr>
            <a:cxnSpLocks noChangeShapeType="1"/>
          </p:cNvCxnSpPr>
          <p:nvPr/>
        </p:nvCxnSpPr>
        <p:spPr bwMode="auto">
          <a:xfrm>
            <a:off x="1763713" y="2133600"/>
            <a:ext cx="2201862" cy="1071563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</p:spPr>
      </p:cxnSp>
      <p:cxnSp>
        <p:nvCxnSpPr>
          <p:cNvPr id="94217" name="Łącznik prosty ze strzałką 55"/>
          <p:cNvCxnSpPr>
            <a:cxnSpLocks noChangeShapeType="1"/>
          </p:cNvCxnSpPr>
          <p:nvPr/>
        </p:nvCxnSpPr>
        <p:spPr bwMode="auto">
          <a:xfrm flipH="1" flipV="1">
            <a:off x="5991225" y="4284663"/>
            <a:ext cx="1504950" cy="1376362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</p:spPr>
      </p:cxnSp>
      <p:cxnSp>
        <p:nvCxnSpPr>
          <p:cNvPr id="94218" name="Łącznik prosty ze strzałką 59"/>
          <p:cNvCxnSpPr>
            <a:cxnSpLocks noChangeShapeType="1"/>
          </p:cNvCxnSpPr>
          <p:nvPr/>
        </p:nvCxnSpPr>
        <p:spPr bwMode="auto">
          <a:xfrm flipV="1">
            <a:off x="1763713" y="3500438"/>
            <a:ext cx="2687637" cy="1011237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 type="arrow" w="med" len="med"/>
          </a:ln>
        </p:spPr>
      </p:cxnSp>
      <p:sp>
        <p:nvSpPr>
          <p:cNvPr id="94219" name="Rectangle 19"/>
          <p:cNvSpPr>
            <a:spLocks noChangeArrowheads="1"/>
          </p:cNvSpPr>
          <p:nvPr/>
        </p:nvSpPr>
        <p:spPr bwMode="auto">
          <a:xfrm>
            <a:off x="2627313" y="5516563"/>
            <a:ext cx="3744912" cy="79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/>
            <a:r>
              <a:rPr lang="en-US" sz="2400" b="1" dirty="0">
                <a:latin typeface="Constantia" pitchFamily="18" charset="0"/>
              </a:rPr>
              <a:t>CHEVROLET AVEO</a:t>
            </a:r>
            <a:r>
              <a:rPr lang="en-US" sz="2400" b="1" i="1" dirty="0">
                <a:latin typeface="Constantia" pitchFamily="18" charset="0"/>
              </a:rPr>
              <a:t/>
            </a:r>
            <a:br>
              <a:rPr lang="en-US" sz="2400" b="1" i="1" dirty="0">
                <a:latin typeface="Constantia" pitchFamily="18" charset="0"/>
              </a:rPr>
            </a:b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130 manufactured parts</a:t>
            </a:r>
          </a:p>
        </p:txBody>
      </p:sp>
      <p:pic>
        <p:nvPicPr>
          <p:cNvPr id="94220" name="Picture 20" descr="Obraz2"/>
          <p:cNvPicPr>
            <a:picLocks noChangeAspect="1" noChangeArrowheads="1"/>
          </p:cNvPicPr>
          <p:nvPr/>
        </p:nvPicPr>
        <p:blipFill>
          <a:blip r:embed="rId4">
            <a:lum bright="12000" contrast="24000"/>
          </a:blip>
          <a:srcRect l="4045" t="5652" r="2832" b="3957"/>
          <a:stretch>
            <a:fillRect/>
          </a:stretch>
        </p:blipFill>
        <p:spPr bwMode="auto">
          <a:xfrm>
            <a:off x="2049463" y="1052513"/>
            <a:ext cx="1657350" cy="115252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21" name="Picture 21" descr="Obraz4"/>
          <p:cNvPicPr>
            <a:picLocks noChangeAspect="1" noChangeArrowheads="1"/>
          </p:cNvPicPr>
          <p:nvPr/>
        </p:nvPicPr>
        <p:blipFill>
          <a:blip r:embed="rId5">
            <a:lum bright="6000" contrast="42000"/>
          </a:blip>
          <a:srcRect l="5243" t="5730" r="4416" b="11458"/>
          <a:stretch>
            <a:fillRect/>
          </a:stretch>
        </p:blipFill>
        <p:spPr bwMode="auto">
          <a:xfrm>
            <a:off x="7885113" y="2133600"/>
            <a:ext cx="1179512" cy="67627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22" name="Picture 22" descr="Obraz6"/>
          <p:cNvPicPr>
            <a:picLocks noChangeAspect="1" noChangeArrowheads="1"/>
          </p:cNvPicPr>
          <p:nvPr/>
        </p:nvPicPr>
        <p:blipFill>
          <a:blip r:embed="rId6">
            <a:lum bright="12000" contrast="30000"/>
          </a:blip>
          <a:srcRect l="4007" t="6926" r="3375" b="6926"/>
          <a:stretch>
            <a:fillRect/>
          </a:stretch>
        </p:blipFill>
        <p:spPr bwMode="auto">
          <a:xfrm>
            <a:off x="6661150" y="5591175"/>
            <a:ext cx="1581150" cy="85090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23" name="Picture 23" descr="Obraz7"/>
          <p:cNvPicPr>
            <a:picLocks noChangeAspect="1" noChangeArrowheads="1"/>
          </p:cNvPicPr>
          <p:nvPr/>
        </p:nvPicPr>
        <p:blipFill>
          <a:blip r:embed="rId7">
            <a:lum bright="6000" contrast="24000"/>
          </a:blip>
          <a:srcRect l="3513" t="8977" r="3513" b="7559"/>
          <a:stretch>
            <a:fillRect/>
          </a:stretch>
        </p:blipFill>
        <p:spPr bwMode="auto">
          <a:xfrm>
            <a:off x="250825" y="4510088"/>
            <a:ext cx="1525588" cy="636587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24" name="Picture 24" descr="Obraz9"/>
          <p:cNvPicPr>
            <a:picLocks noChangeAspect="1" noChangeArrowheads="1"/>
          </p:cNvPicPr>
          <p:nvPr/>
        </p:nvPicPr>
        <p:blipFill>
          <a:blip r:embed="rId8">
            <a:lum bright="12000" contrast="36000"/>
          </a:blip>
          <a:srcRect l="3461" t="4021" r="4543" b="4021"/>
          <a:stretch>
            <a:fillRect/>
          </a:stretch>
        </p:blipFill>
        <p:spPr bwMode="auto">
          <a:xfrm>
            <a:off x="7524750" y="3357563"/>
            <a:ext cx="1530350" cy="131762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25" name="Picture 25" descr="Obraz11"/>
          <p:cNvPicPr>
            <a:picLocks noChangeAspect="1" noChangeArrowheads="1"/>
          </p:cNvPicPr>
          <p:nvPr/>
        </p:nvPicPr>
        <p:blipFill>
          <a:blip r:embed="rId9">
            <a:lum bright="12000" contrast="30000"/>
          </a:blip>
          <a:srcRect l="5696" t="5107" r="5696" b="5746"/>
          <a:stretch>
            <a:fillRect/>
          </a:stretch>
        </p:blipFill>
        <p:spPr bwMode="auto">
          <a:xfrm>
            <a:off x="4141788" y="1198563"/>
            <a:ext cx="1063625" cy="1027112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26" name="Picture 26" descr="Obraz10"/>
          <p:cNvPicPr>
            <a:picLocks noChangeAspect="1" noChangeArrowheads="1"/>
          </p:cNvPicPr>
          <p:nvPr/>
        </p:nvPicPr>
        <p:blipFill>
          <a:blip r:embed="rId10">
            <a:lum bright="12000" contrast="30000"/>
          </a:blip>
          <a:srcRect l="2325" t="5826" r="2325" b="4767"/>
          <a:stretch>
            <a:fillRect/>
          </a:stretch>
        </p:blipFill>
        <p:spPr bwMode="auto">
          <a:xfrm>
            <a:off x="6659563" y="1125538"/>
            <a:ext cx="1955800" cy="893762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27" name="Picture 28" descr="Obraz1"/>
          <p:cNvPicPr>
            <a:picLocks noChangeAspect="1" noChangeArrowheads="1"/>
          </p:cNvPicPr>
          <p:nvPr/>
        </p:nvPicPr>
        <p:blipFill>
          <a:blip r:embed="rId11">
            <a:lum bright="12000" contrast="30000"/>
          </a:blip>
          <a:srcRect l="4488" t="7030" r="3072" b="8437"/>
          <a:stretch>
            <a:fillRect/>
          </a:stretch>
        </p:blipFill>
        <p:spPr bwMode="auto">
          <a:xfrm>
            <a:off x="325438" y="1771650"/>
            <a:ext cx="1409700" cy="866775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28" name="Picture 30" descr="Obraz3"/>
          <p:cNvPicPr>
            <a:picLocks noChangeAspect="1" noChangeArrowheads="1"/>
          </p:cNvPicPr>
          <p:nvPr/>
        </p:nvPicPr>
        <p:blipFill>
          <a:blip r:embed="rId12">
            <a:lum bright="18000" contrast="18000"/>
          </a:blip>
          <a:srcRect/>
          <a:stretch>
            <a:fillRect/>
          </a:stretch>
        </p:blipFill>
        <p:spPr bwMode="auto">
          <a:xfrm>
            <a:off x="323850" y="3429000"/>
            <a:ext cx="1174750" cy="71755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cxnSp>
        <p:nvCxnSpPr>
          <p:cNvPr id="94229" name="Łącznik prosty ze strzałką 52"/>
          <p:cNvCxnSpPr>
            <a:cxnSpLocks noChangeShapeType="1"/>
          </p:cNvCxnSpPr>
          <p:nvPr/>
        </p:nvCxnSpPr>
        <p:spPr bwMode="auto">
          <a:xfrm flipV="1">
            <a:off x="1512888" y="2708275"/>
            <a:ext cx="1350962" cy="1079500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/>
          </a:ln>
        </p:spPr>
      </p:cxnSp>
      <p:cxnSp>
        <p:nvCxnSpPr>
          <p:cNvPr id="94230" name="Łącznik prosty ze strzałką 52"/>
          <p:cNvCxnSpPr>
            <a:cxnSpLocks noChangeShapeType="1"/>
          </p:cNvCxnSpPr>
          <p:nvPr/>
        </p:nvCxnSpPr>
        <p:spPr bwMode="auto">
          <a:xfrm>
            <a:off x="2879725" y="2205038"/>
            <a:ext cx="738188" cy="820737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/>
          </a:ln>
        </p:spPr>
      </p:cxnSp>
      <p:pic>
        <p:nvPicPr>
          <p:cNvPr id="94231" name="Picture 34" descr="Obraz8"/>
          <p:cNvPicPr>
            <a:picLocks noChangeAspect="1" noChangeArrowheads="1"/>
          </p:cNvPicPr>
          <p:nvPr/>
        </p:nvPicPr>
        <p:blipFill>
          <a:blip r:embed="rId13">
            <a:lum bright="12000" contrast="18000"/>
          </a:blip>
          <a:srcRect l="13058" t="5232" r="11902" b="5116"/>
          <a:stretch>
            <a:fillRect/>
          </a:stretch>
        </p:blipFill>
        <p:spPr bwMode="auto">
          <a:xfrm>
            <a:off x="468313" y="5373688"/>
            <a:ext cx="14414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4233" name="Łącznik prosty ze strzałką 52"/>
          <p:cNvCxnSpPr>
            <a:cxnSpLocks noChangeShapeType="1"/>
          </p:cNvCxnSpPr>
          <p:nvPr/>
        </p:nvCxnSpPr>
        <p:spPr bwMode="auto">
          <a:xfrm flipV="1">
            <a:off x="7019925" y="2420938"/>
            <a:ext cx="812800" cy="392112"/>
          </a:xfrm>
          <a:prstGeom prst="straightConnector1">
            <a:avLst/>
          </a:prstGeom>
          <a:noFill/>
          <a:ln w="38100" algn="ctr">
            <a:solidFill>
              <a:srgbClr val="00CCFF"/>
            </a:solidFill>
            <a:round/>
            <a:headEnd/>
            <a:tailEnd/>
          </a:ln>
        </p:spPr>
      </p:cxnSp>
      <p:pic>
        <p:nvPicPr>
          <p:cNvPr id="94234" name="Picture 38" descr="Obraz5"/>
          <p:cNvPicPr>
            <a:picLocks noChangeAspect="1" noChangeArrowheads="1"/>
          </p:cNvPicPr>
          <p:nvPr/>
        </p:nvPicPr>
        <p:blipFill>
          <a:blip r:embed="rId14">
            <a:lum bright="12000" contrast="24000"/>
          </a:blip>
          <a:srcRect l="4814" t="5368" r="4172" b="6607"/>
          <a:stretch>
            <a:fillRect/>
          </a:stretch>
        </p:blipFill>
        <p:spPr bwMode="auto">
          <a:xfrm>
            <a:off x="7956550" y="5083175"/>
            <a:ext cx="1022350" cy="76835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94235" name="Picture 39" descr="gm_to_close_windsor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5364163" y="188913"/>
            <a:ext cx="790575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4236" name="Text Box 40"/>
          <p:cNvSpPr txBox="1">
            <a:spLocks noChangeArrowheads="1"/>
          </p:cNvSpPr>
          <p:nvPr/>
        </p:nvSpPr>
        <p:spPr bwMode="auto">
          <a:xfrm>
            <a:off x="6084888" y="188913"/>
            <a:ext cx="2808287" cy="517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1400" b="1" i="1">
                <a:solidFill>
                  <a:schemeClr val="tx2"/>
                </a:solidFill>
                <a:latin typeface="Constantia" pitchFamily="18" charset="0"/>
              </a:rPr>
              <a:t>GM Daewoo Auto &amp; Technology</a:t>
            </a:r>
          </a:p>
        </p:txBody>
      </p:sp>
      <p:sp>
        <p:nvSpPr>
          <p:cNvPr id="94237" name="Rectangle 28"/>
          <p:cNvSpPr>
            <a:spLocks noChangeArrowheads="1"/>
          </p:cNvSpPr>
          <p:nvPr/>
        </p:nvSpPr>
        <p:spPr bwMode="auto">
          <a:xfrm>
            <a:off x="179388" y="404813"/>
            <a:ext cx="8229600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eaLnBrk="0" hangingPunct="0"/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The </a:t>
            </a:r>
            <a:r>
              <a:rPr 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largest</a:t>
            </a: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launched</a:t>
            </a: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project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94238" name="Picture 34" descr="Obraz8"/>
          <p:cNvPicPr>
            <a:picLocks noChangeAspect="1" noChangeArrowheads="1"/>
          </p:cNvPicPr>
          <p:nvPr/>
        </p:nvPicPr>
        <p:blipFill>
          <a:blip r:embed="rId13">
            <a:lum bright="12000" contrast="18000"/>
          </a:blip>
          <a:srcRect l="13058" t="5232" r="11902" b="5116"/>
          <a:stretch>
            <a:fillRect/>
          </a:stretch>
        </p:blipFill>
        <p:spPr bwMode="auto">
          <a:xfrm>
            <a:off x="468313" y="5373688"/>
            <a:ext cx="1441450" cy="1223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4239" name="Picture 34" descr="Obraz8"/>
          <p:cNvPicPr>
            <a:picLocks noChangeAspect="1" noChangeArrowheads="1"/>
          </p:cNvPicPr>
          <p:nvPr/>
        </p:nvPicPr>
        <p:blipFill>
          <a:blip r:embed="rId13">
            <a:lum bright="12000" contrast="18000"/>
          </a:blip>
          <a:srcRect l="13124" t="5273" r="11998" b="5009"/>
          <a:stretch>
            <a:fillRect/>
          </a:stretch>
        </p:blipFill>
        <p:spPr bwMode="auto">
          <a:xfrm>
            <a:off x="469900" y="5373688"/>
            <a:ext cx="1438275" cy="1225550"/>
          </a:xfrm>
          <a:prstGeom prst="rect">
            <a:avLst/>
          </a:prstGeom>
          <a:noFill/>
          <a:ln w="28575">
            <a:solidFill>
              <a:srgbClr val="00CCFF"/>
            </a:solidFill>
            <a:miter lim="800000"/>
            <a:headEnd/>
            <a:tailEnd/>
          </a:ln>
        </p:spPr>
      </p:pic>
      <p:pic>
        <p:nvPicPr>
          <p:cNvPr id="33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2203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ytuł 5"/>
          <p:cNvSpPr txBox="1">
            <a:spLocks/>
          </p:cNvSpPr>
          <p:nvPr/>
        </p:nvSpPr>
        <p:spPr bwMode="auto">
          <a:xfrm>
            <a:off x="114603" y="45832"/>
            <a:ext cx="8857108" cy="79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pl-PL" dirty="0"/>
          </a:p>
        </p:txBody>
      </p:sp>
      <p:sp>
        <p:nvSpPr>
          <p:cNvPr id="13" name="Tytuł 5"/>
          <p:cNvSpPr txBox="1">
            <a:spLocks/>
          </p:cNvSpPr>
          <p:nvPr/>
        </p:nvSpPr>
        <p:spPr bwMode="auto">
          <a:xfrm>
            <a:off x="-560078" y="816732"/>
            <a:ext cx="7426399" cy="85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100" b="1" dirty="0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Mirror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2100" b="1" dirty="0" err="1" smtClean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bracket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for Opel </a:t>
            </a:r>
            <a:r>
              <a:rPr lang="en-US" sz="2100" b="1" dirty="0"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Astra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4 (3 HB &amp;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pl-PL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abrio</a:t>
            </a:r>
            <a:r>
              <a:rPr lang="en-US" sz="2000" b="1" dirty="0" smtClean="0"/>
              <a:t>)</a:t>
            </a:r>
            <a:endParaRPr lang="en-US" sz="2000" b="1" dirty="0">
              <a:effectLst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114603" y="1475264"/>
            <a:ext cx="914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2000" b="1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/>
              <a:t>Injection and painting </a:t>
            </a:r>
            <a:r>
              <a:rPr lang="pl-PL" sz="2000" b="1" dirty="0" err="1" smtClean="0"/>
              <a:t>caps</a:t>
            </a:r>
            <a:r>
              <a:rPr lang="en-US" sz="2000" b="1" dirty="0" smtClean="0"/>
              <a:t>, </a:t>
            </a:r>
            <a:r>
              <a:rPr lang="en-US" sz="2000" b="1" dirty="0"/>
              <a:t>profiles, </a:t>
            </a:r>
            <a:r>
              <a:rPr lang="en-US" sz="2000" b="1" dirty="0" smtClean="0"/>
              <a:t>foot</a:t>
            </a:r>
            <a:r>
              <a:rPr lang="pl-PL" sz="2000" b="1" dirty="0" smtClean="0"/>
              <a:t>s</a:t>
            </a:r>
            <a:r>
              <a:rPr lang="en-US" sz="2000" b="1" dirty="0" smtClean="0"/>
              <a:t> </a:t>
            </a:r>
            <a:r>
              <a:rPr lang="pl-PL" sz="2000" b="1" dirty="0" smtClean="0"/>
              <a:t>for:</a:t>
            </a:r>
          </a:p>
          <a:p>
            <a:r>
              <a:rPr lang="pl-PL" sz="2000" b="1" dirty="0"/>
              <a:t> </a:t>
            </a:r>
            <a:r>
              <a:rPr lang="pl-PL" sz="2000" b="1" dirty="0" smtClean="0"/>
              <a:t>   </a:t>
            </a:r>
            <a:r>
              <a:rPr lang="en-US" sz="2000" b="1" dirty="0" smtClean="0"/>
              <a:t> </a:t>
            </a:r>
            <a:r>
              <a:rPr lang="en-US" sz="2000" b="1" dirty="0"/>
              <a:t>Ford, Dacia, Suzuki, Fiat</a:t>
            </a:r>
            <a:endParaRPr lang="en-US" sz="2000" b="1" dirty="0">
              <a:effectLst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-775" y="2983764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 err="1"/>
              <a:t>Exterior</a:t>
            </a:r>
            <a:r>
              <a:rPr lang="pl-PL" sz="2000" b="1" dirty="0"/>
              <a:t> </a:t>
            </a:r>
            <a:r>
              <a:rPr lang="pl-PL" sz="2000" b="1" dirty="0" err="1" smtClean="0"/>
              <a:t>mirrors</a:t>
            </a:r>
            <a:r>
              <a:rPr lang="pl-PL" sz="2000" b="1" dirty="0" smtClean="0"/>
              <a:t> </a:t>
            </a:r>
            <a:r>
              <a:rPr lang="pl-PL" sz="2000" b="1" dirty="0"/>
              <a:t>for </a:t>
            </a:r>
            <a:r>
              <a:rPr lang="pl-PL" sz="2000" b="1" dirty="0" smtClean="0"/>
              <a:t>Daewoo </a:t>
            </a:r>
            <a:r>
              <a:rPr lang="pl-PL" sz="2000" b="1" dirty="0" err="1"/>
              <a:t>Lanos</a:t>
            </a:r>
            <a:r>
              <a:rPr lang="pl-PL" sz="2000" b="1" dirty="0"/>
              <a:t> and VIDA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17481" y="4130378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800" dirty="0"/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 smtClean="0"/>
              <a:t>Injection, </a:t>
            </a:r>
            <a:r>
              <a:rPr lang="en-US" sz="2000" b="1" dirty="0"/>
              <a:t>painting and </a:t>
            </a:r>
            <a:r>
              <a:rPr lang="en-US" sz="2000" b="1" dirty="0" smtClean="0"/>
              <a:t>assembly</a:t>
            </a:r>
            <a:r>
              <a:rPr lang="pl-PL" sz="2000" b="1" dirty="0" smtClean="0"/>
              <a:t> of the </a:t>
            </a:r>
            <a:r>
              <a:rPr lang="pl-PL" sz="2000" b="1" dirty="0" err="1" smtClean="0"/>
              <a:t>parts</a:t>
            </a:r>
            <a:r>
              <a:rPr lang="pl-PL" sz="2000" b="1" dirty="0" smtClean="0"/>
              <a:t> for </a:t>
            </a:r>
            <a:r>
              <a:rPr lang="pl-PL" sz="2000" b="1" dirty="0" err="1" smtClean="0"/>
              <a:t>pr</a:t>
            </a:r>
            <a:r>
              <a:rPr lang="en-US" sz="2000" b="1" dirty="0" err="1" smtClean="0"/>
              <a:t>ojects</a:t>
            </a:r>
            <a:r>
              <a:rPr lang="en-US" sz="2000" b="1" dirty="0" smtClean="0"/>
              <a:t>:</a:t>
            </a:r>
            <a:r>
              <a:rPr lang="pl-PL" sz="2000" b="1" dirty="0"/>
              <a:t/>
            </a:r>
            <a:br>
              <a:rPr lang="pl-PL" sz="2000" b="1" dirty="0"/>
            </a:br>
            <a:r>
              <a:rPr lang="en-US" sz="2000" b="1" dirty="0" smtClean="0"/>
              <a:t>Kia </a:t>
            </a:r>
            <a:r>
              <a:rPr lang="en-US" sz="2000" b="1" dirty="0"/>
              <a:t>YN, </a:t>
            </a:r>
            <a:r>
              <a:rPr lang="en-US" sz="2000" b="1" dirty="0" err="1"/>
              <a:t>Facia</a:t>
            </a:r>
            <a:r>
              <a:rPr lang="en-US" sz="2000" b="1" dirty="0"/>
              <a:t> Panel, Panel </a:t>
            </a:r>
            <a:r>
              <a:rPr lang="en-US" sz="2000" b="1" dirty="0" err="1"/>
              <a:t>Hundai</a:t>
            </a:r>
            <a:r>
              <a:rPr lang="en-US" sz="2000" b="1" dirty="0"/>
              <a:t> </a:t>
            </a:r>
            <a:r>
              <a:rPr lang="en-US" sz="2000" b="1" dirty="0" smtClean="0"/>
              <a:t>G</a:t>
            </a:r>
            <a:r>
              <a:rPr lang="pl-PL" sz="2000" b="1" dirty="0" smtClean="0"/>
              <a:t>D</a:t>
            </a:r>
            <a:r>
              <a:rPr lang="en-US" sz="2000" b="1" dirty="0" smtClean="0"/>
              <a:t>e</a:t>
            </a:r>
            <a:endParaRPr lang="en-US" sz="2000" b="1" dirty="0">
              <a:effectLst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19085" y="5399059"/>
            <a:ext cx="91440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000" b="1" dirty="0"/>
              <a:t>Injection and </a:t>
            </a:r>
            <a:r>
              <a:rPr lang="pl-PL" sz="2000" b="1" dirty="0" err="1" smtClean="0"/>
              <a:t>paint</a:t>
            </a:r>
            <a:r>
              <a:rPr lang="en-US" sz="2000" b="1" dirty="0" err="1" smtClean="0"/>
              <a:t>ing</a:t>
            </a:r>
            <a:r>
              <a:rPr lang="en-US" sz="2000" b="1" dirty="0" smtClean="0"/>
              <a:t> </a:t>
            </a:r>
            <a:r>
              <a:rPr lang="pl-PL" sz="2000" b="1" dirty="0" smtClean="0"/>
              <a:t>of </a:t>
            </a:r>
            <a:r>
              <a:rPr lang="en-US" sz="2000" b="1" dirty="0" smtClean="0"/>
              <a:t>6 </a:t>
            </a:r>
            <a:r>
              <a:rPr lang="pl-PL" sz="2000" b="1" dirty="0" err="1" smtClean="0"/>
              <a:t>parts</a:t>
            </a:r>
            <a:r>
              <a:rPr lang="pl-PL" sz="2000" b="1" dirty="0" smtClean="0"/>
              <a:t> for </a:t>
            </a:r>
            <a:r>
              <a:rPr lang="en-US" sz="2000" b="1" dirty="0" smtClean="0"/>
              <a:t>Volkswagen</a:t>
            </a:r>
            <a:r>
              <a:rPr lang="pl-PL" sz="2000" b="1" dirty="0" smtClean="0"/>
              <a:t/>
            </a:r>
            <a:br>
              <a:rPr lang="pl-PL" sz="2000" b="1" dirty="0" smtClean="0"/>
            </a:br>
            <a:r>
              <a:rPr lang="en-US" sz="2000" b="1" dirty="0" smtClean="0"/>
              <a:t>and Suzuki</a:t>
            </a:r>
            <a:r>
              <a:rPr lang="pl-PL" sz="2000" b="1" dirty="0" smtClean="0"/>
              <a:t> Project</a:t>
            </a:r>
            <a:r>
              <a:rPr lang="pl-PL" altLang="pl-PL" sz="2000" b="1" dirty="0" smtClean="0"/>
              <a:t/>
            </a:r>
            <a:br>
              <a:rPr lang="pl-PL" altLang="pl-PL" sz="2000" b="1" dirty="0" smtClean="0"/>
            </a:br>
            <a:endParaRPr lang="pl-PL" b="1" dirty="0"/>
          </a:p>
        </p:txBody>
      </p:sp>
      <p:pic>
        <p:nvPicPr>
          <p:cNvPr id="18" name="Picture 36" descr="fiat_indek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16044" y="2147943"/>
            <a:ext cx="850181" cy="951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4" descr="https://encrypted-tbn0.gstatic.com/images?q=tbn:ANd9GcSCEGB2HoWw8_E_lbDEjMRB58O9ufLrWXo0HL7RS2BS1YEt1BZ9q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2389" y="886356"/>
            <a:ext cx="878205" cy="755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Obraz 10" descr="Obraz8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6032" y="3401061"/>
            <a:ext cx="1309330" cy="6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indek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992909" y="2177396"/>
            <a:ext cx="84137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83" descr="dacia_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91646" y="2298158"/>
            <a:ext cx="5746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8" descr="ANd9GcTB4rsOtCkcMoesldSGfJgkJuLK_WezCDEHC3tEYeKv9iWHnvUrXg">
            <a:hlinkClick r:id="rId8"/>
          </p:cNvPr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045160" y="2418808"/>
            <a:ext cx="1103312" cy="409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14" descr="indek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75" b="16875"/>
          <a:stretch>
            <a:fillRect/>
          </a:stretch>
        </p:blipFill>
        <p:spPr bwMode="auto">
          <a:xfrm>
            <a:off x="7577982" y="3327764"/>
            <a:ext cx="1188243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5574" y="4607173"/>
            <a:ext cx="1194095" cy="70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646" y="4665501"/>
            <a:ext cx="1108170" cy="5678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0" descr="indeks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1935" y="5876113"/>
            <a:ext cx="841375" cy="62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Tytuł 5"/>
          <p:cNvSpPr txBox="1">
            <a:spLocks/>
          </p:cNvSpPr>
          <p:nvPr/>
        </p:nvSpPr>
        <p:spPr bwMode="auto">
          <a:xfrm>
            <a:off x="267003" y="198232"/>
            <a:ext cx="8857108" cy="79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Other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launched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projects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494" y="2662977"/>
            <a:ext cx="1485900" cy="95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ytuł 5"/>
          <p:cNvSpPr txBox="1">
            <a:spLocks/>
          </p:cNvSpPr>
          <p:nvPr/>
        </p:nvSpPr>
        <p:spPr bwMode="auto">
          <a:xfrm>
            <a:off x="267003" y="198232"/>
            <a:ext cx="8857108" cy="791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Other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launched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 charset="0"/>
            </a:endParaRPr>
          </a:p>
        </p:txBody>
      </p:sp>
      <p:sp>
        <p:nvSpPr>
          <p:cNvPr id="14" name="Tytuł 5"/>
          <p:cNvSpPr txBox="1">
            <a:spLocks/>
          </p:cNvSpPr>
          <p:nvPr/>
        </p:nvSpPr>
        <p:spPr bwMode="auto">
          <a:xfrm>
            <a:off x="-775" y="837325"/>
            <a:ext cx="8836730" cy="8534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 fontScale="97500"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342900" indent="-342900" algn="l" eaLnBrk="1" hangingPunct="1">
              <a:buFont typeface="Wingdings" panose="05000000000000000000" pitchFamily="2" charset="2"/>
              <a:buChar char="ü"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Bucket, tray with IML, </a:t>
            </a:r>
            <a:r>
              <a:rPr lang="en-US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Helsinki</a:t>
            </a:r>
            <a:r>
              <a:rPr lang="pl-PL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Project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0" y="2286048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sz="2000" b="1" dirty="0" err="1" smtClean="0"/>
              <a:t>Painted</a:t>
            </a:r>
            <a:r>
              <a:rPr lang="pl-PL" sz="2000" b="1" dirty="0" smtClean="0"/>
              <a:t> </a:t>
            </a:r>
            <a:r>
              <a:rPr lang="pl-PL" sz="2000" b="1" dirty="0" err="1" smtClean="0"/>
              <a:t>details</a:t>
            </a:r>
            <a:endParaRPr lang="pl-PL" b="1" dirty="0"/>
          </a:p>
        </p:txBody>
      </p:sp>
      <p:sp>
        <p:nvSpPr>
          <p:cNvPr id="16" name="Prostokąt 15"/>
          <p:cNvSpPr/>
          <p:nvPr/>
        </p:nvSpPr>
        <p:spPr>
          <a:xfrm>
            <a:off x="-24507" y="3421772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 err="1" smtClean="0"/>
              <a:t>Strong</a:t>
            </a:r>
            <a:r>
              <a:rPr lang="pl-PL" altLang="pl-PL" sz="2000" b="1" dirty="0" smtClean="0"/>
              <a:t> pad</a:t>
            </a:r>
            <a:endParaRPr lang="pl-PL" b="1" dirty="0"/>
          </a:p>
        </p:txBody>
      </p:sp>
      <p:sp>
        <p:nvSpPr>
          <p:cNvPr id="17" name="Prostokąt 16"/>
          <p:cNvSpPr/>
          <p:nvPr/>
        </p:nvSpPr>
        <p:spPr>
          <a:xfrm>
            <a:off x="0" y="4573505"/>
            <a:ext cx="914400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l-PL" altLang="pl-PL" sz="2000" b="1" dirty="0" smtClean="0"/>
              <a:t>L-</a:t>
            </a:r>
            <a:r>
              <a:rPr lang="pl-PL" altLang="pl-PL" sz="2000" b="1" dirty="0" err="1" smtClean="0"/>
              <a:t>Boxx</a:t>
            </a:r>
            <a:r>
              <a:rPr lang="pl-PL" altLang="pl-PL" sz="2000" b="1" dirty="0" smtClean="0"/>
              <a:t> MINI</a:t>
            </a:r>
            <a:endParaRPr lang="pl-PL" b="1" dirty="0"/>
          </a:p>
        </p:txBody>
      </p:sp>
      <p:pic>
        <p:nvPicPr>
          <p:cNvPr id="19" name="Obraz 11" descr="Obraz9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2" y="1552629"/>
            <a:ext cx="1703388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4" descr="C:\Users\Sekretariat\Desktop\P603040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4246" y="1548238"/>
            <a:ext cx="925982" cy="7585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4541" y="1524173"/>
            <a:ext cx="1044215" cy="78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2" descr="C:\Users\Sekretariat\Desktop\wiadro\P6040365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2646" y="1524173"/>
            <a:ext cx="1043168" cy="78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2" y="3898862"/>
            <a:ext cx="1651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Grafik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31149">
            <a:off x="3950043" y="4299733"/>
            <a:ext cx="22733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179" y="5211760"/>
            <a:ext cx="1158530" cy="3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4343" y="4722436"/>
            <a:ext cx="2741612" cy="141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9118" y="5556988"/>
            <a:ext cx="18351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 descr="http://www.sortimo.co.uk/uploads/media/header_bssystems_en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87" y="5650354"/>
            <a:ext cx="3024351" cy="1010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8" descr="Kopia kosz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3768" y="4503248"/>
            <a:ext cx="1827213" cy="179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9" descr="czesci-zamienne-do-ekspresu-philips-senseo-hd7820-i-nie-tylko-gdyni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6748" y="764382"/>
            <a:ext cx="14065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5" descr="19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5156" y="3214212"/>
            <a:ext cx="1439862" cy="1296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5" name="Picture 25" descr="584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273" y="1843723"/>
            <a:ext cx="1081088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6" name="Picture 22" descr="New look24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2700" y="620713"/>
            <a:ext cx="1296988" cy="1166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7" name="Picture 16" descr="88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3" r="15233"/>
          <a:stretch>
            <a:fillRect/>
          </a:stretch>
        </p:blipFill>
        <p:spPr bwMode="auto">
          <a:xfrm>
            <a:off x="5500687" y="674225"/>
            <a:ext cx="822325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8" name="Picture 25" descr="6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738" y="3603300"/>
            <a:ext cx="1655762" cy="124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9" name="Picture 27" descr="238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0099" y="3058954"/>
            <a:ext cx="1009650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0" name="Picture 29" descr="91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8387" y="1638300"/>
            <a:ext cx="523875" cy="55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1" name="Picture 31" descr="8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7533" y="4826928"/>
            <a:ext cx="20875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2" name="Picture 39" descr="4927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8462" y="4519371"/>
            <a:ext cx="1873250" cy="152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30" descr="2851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2325" y="5401773"/>
            <a:ext cx="1511300" cy="136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26" descr="3847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378" y="5246446"/>
            <a:ext cx="1150938" cy="79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33" descr="kubelek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8025" y="3068638"/>
            <a:ext cx="11493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32" descr="kubełek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4853" y="3752056"/>
            <a:ext cx="815975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539750" y="908050"/>
            <a:ext cx="1693863" cy="5688013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20503" name="Obraz 37" descr="Obraz1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9835" y="3005463"/>
            <a:ext cx="662533" cy="59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4" name="Obraz 38" descr="Obraz2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232" y="2606675"/>
            <a:ext cx="1670050" cy="1500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5" name="Obraz 39" descr="Obraz3.png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599" y="1780382"/>
            <a:ext cx="1493837" cy="104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7" name="Obraz 4" descr="iml2.png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69" y="755016"/>
            <a:ext cx="1150937" cy="1071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8" name="Picture 9" descr="Kopia 3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3625" y="1755776"/>
            <a:ext cx="1401762" cy="1370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9" name="Picture 21" descr="25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9675" y="692150"/>
            <a:ext cx="1584325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0" name="Picture 17" descr="403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33" r="15233"/>
          <a:stretch>
            <a:fillRect/>
          </a:stretch>
        </p:blipFill>
        <p:spPr bwMode="auto">
          <a:xfrm>
            <a:off x="7908925" y="1125538"/>
            <a:ext cx="1235075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3" name="Picture 35" descr="SPRINGFIELD, CLOTHES PEG BASKET W/24 PEGS"/>
          <p:cNvPicPr>
            <a:picLocks noChangeAspect="1" noChangeArrowheads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964" y="2609525"/>
            <a:ext cx="644525" cy="99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4" name="Picture 37" descr="RECTANGULAR LAUNDRY BASKET MEDIUM"/>
          <p:cNvPicPr>
            <a:picLocks noChangeAspect="1" noChangeArrowheads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587" y="4169693"/>
            <a:ext cx="14605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4" descr="C:\Users\Sekretariat\Desktop\l-boxx_mini_details.png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5350" y="6276506"/>
            <a:ext cx="924497" cy="605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Grafik 2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68851">
            <a:off x="4803546" y="5997721"/>
            <a:ext cx="1018451" cy="546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Grafik 2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6285" y="6278659"/>
            <a:ext cx="747832" cy="564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Grafik 2"/>
          <p:cNvPicPr>
            <a:picLocks noChangeAspect="1" noChangeArrowheads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1827" y="6463283"/>
            <a:ext cx="798589" cy="396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3" descr="C:\Users\Sekretariat\Desktop\l-boxx_partner_gedore.png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112" y="6364410"/>
            <a:ext cx="634164" cy="517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4"/>
          <p:cNvPicPr>
            <a:picLocks noChangeAspect="1" noChangeArrowheads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949" y="6221006"/>
            <a:ext cx="931864" cy="626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Text Box 13"/>
          <p:cNvSpPr txBox="1">
            <a:spLocks noChangeArrowheads="1"/>
          </p:cNvSpPr>
          <p:nvPr/>
        </p:nvSpPr>
        <p:spPr bwMode="auto">
          <a:xfrm>
            <a:off x="-3904" y="113409"/>
            <a:ext cx="908208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anchor="b" anchorCtr="1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Examples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of </a:t>
            </a:r>
            <a:r>
              <a:rPr 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Household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Goods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and </a:t>
            </a: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T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echnical </a:t>
            </a:r>
            <a:r>
              <a:rPr 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projects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</a:endParaRPr>
          </a:p>
        </p:txBody>
      </p:sp>
      <p:pic>
        <p:nvPicPr>
          <p:cNvPr id="55" name="Obraz 15" descr="Obraz8.jpg"/>
          <p:cNvPicPr preferRelativeResize="0">
            <a:picLocks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069" y="1318888"/>
            <a:ext cx="866775" cy="128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Obraz 11" descr="Obraz9.jpg"/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580" y="1090621"/>
            <a:ext cx="13684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Obraz 17" descr="Obraz6.jpg"/>
          <p:cNvPicPr preferRelativeResize="0">
            <a:picLocks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2093" y="4727854"/>
            <a:ext cx="7207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37" descr="indeks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9" y="2534664"/>
            <a:ext cx="1422400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Picture 12" descr="mainlogo_full_pl_pl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2" y="3079266"/>
            <a:ext cx="1295400" cy="341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3"/>
          <p:cNvPicPr>
            <a:picLocks noChangeAspect="1" noChangeArrowheads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" y="5456141"/>
            <a:ext cx="1554083" cy="43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" name="Picture 3"/>
          <p:cNvPicPr>
            <a:picLocks noChangeAspect="1" noChangeArrowheads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16" y="3625380"/>
            <a:ext cx="1158530" cy="33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011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0"/>
    </mc:Choice>
    <mc:Fallback xmlns="">
      <p:transition spd="slow" advTm="3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/>
          <a:lstStyle/>
          <a:p>
            <a:pPr eaLnBrk="1" hangingPunct="1"/>
            <a:r>
              <a:rPr lang="pl-PL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About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pl-PL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us</a:t>
            </a:r>
            <a:endParaRPr lang="pl-PL" sz="4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8434" name="Rectangle 3"/>
          <p:cNvSpPr>
            <a:spLocks noGrp="1"/>
          </p:cNvSpPr>
          <p:nvPr>
            <p:ph type="body" idx="1"/>
          </p:nvPr>
        </p:nvSpPr>
        <p:spPr>
          <a:xfrm>
            <a:off x="179388" y="4365625"/>
            <a:ext cx="4787900" cy="2232025"/>
          </a:xfrm>
          <a:ln>
            <a:noFill/>
          </a:ln>
        </p:spPr>
        <p:txBody>
          <a:bodyPr lIns="36000"/>
          <a:lstStyle/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r>
              <a:rPr lang="pl-PL" sz="1600" b="1" dirty="0" err="1" smtClean="0">
                <a:latin typeface="Arial" charset="0"/>
              </a:rPr>
              <a:t>Mission</a:t>
            </a:r>
            <a:endParaRPr lang="pl-PL" sz="1600" b="1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pl-PL" sz="1200" b="1" dirty="0" smtClean="0">
              <a:latin typeface="Arial" charset="0"/>
            </a:endParaRPr>
          </a:p>
          <a:p>
            <a:pPr algn="ctr" eaLnBrk="1" hangingPunct="1">
              <a:lnSpc>
                <a:spcPct val="90000"/>
              </a:lnSpc>
              <a:buFont typeface="Arial" charset="0"/>
              <a:buNone/>
            </a:pPr>
            <a:endParaRPr lang="pl-PL" sz="1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pl-PL" sz="1200" b="1" dirty="0" smtClean="0">
                <a:latin typeface="Arial" charset="0"/>
              </a:rPr>
              <a:t> </a:t>
            </a:r>
            <a:r>
              <a:rPr lang="pl-PL" sz="1200" b="1" dirty="0" err="1" smtClean="0">
                <a:latin typeface="Arial" charset="0"/>
              </a:rPr>
              <a:t>Production</a:t>
            </a:r>
            <a:r>
              <a:rPr lang="pl-PL" sz="1200" b="1" dirty="0" smtClean="0">
                <a:latin typeface="Arial" charset="0"/>
              </a:rPr>
              <a:t> high </a:t>
            </a:r>
            <a:r>
              <a:rPr lang="pl-PL" sz="1200" b="1" dirty="0" err="1" smtClean="0">
                <a:latin typeface="Arial" charset="0"/>
              </a:rPr>
              <a:t>quality</a:t>
            </a:r>
            <a:r>
              <a:rPr lang="pl-PL" sz="1200" b="1" dirty="0" smtClean="0">
                <a:latin typeface="Arial" charset="0"/>
              </a:rPr>
              <a:t> products </a:t>
            </a:r>
            <a:r>
              <a:rPr lang="pl-PL" sz="1200" b="1" dirty="0" err="1" smtClean="0">
                <a:latin typeface="Arial" charset="0"/>
              </a:rPr>
              <a:t>fulfilling</a:t>
            </a:r>
            <a:r>
              <a:rPr lang="pl-PL" sz="1200" b="1" dirty="0" smtClean="0">
                <a:latin typeface="Arial" charset="0"/>
              </a:rPr>
              <a:t> the </a:t>
            </a:r>
            <a:r>
              <a:rPr lang="pl-PL" sz="1200" b="1" dirty="0" err="1" smtClean="0">
                <a:latin typeface="Arial" charset="0"/>
              </a:rPr>
              <a:t>Clients</a:t>
            </a:r>
            <a:endParaRPr lang="pl-PL" sz="1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  <a:buFont typeface="Arial" charset="0"/>
              <a:buNone/>
            </a:pPr>
            <a:r>
              <a:rPr lang="pl-PL" sz="1200" b="1" dirty="0" smtClean="0">
                <a:latin typeface="Arial" charset="0"/>
              </a:rPr>
              <a:t> </a:t>
            </a:r>
            <a:r>
              <a:rPr lang="pl-PL" sz="1200" b="1" dirty="0" err="1" smtClean="0">
                <a:latin typeface="Arial" charset="0"/>
              </a:rPr>
              <a:t>expectations</a:t>
            </a:r>
            <a:r>
              <a:rPr lang="pl-PL" sz="1200" b="1" dirty="0" smtClean="0">
                <a:latin typeface="Arial" charset="0"/>
              </a:rPr>
              <a:t> </a:t>
            </a:r>
            <a:r>
              <a:rPr lang="pl-PL" sz="1200" b="1" dirty="0" err="1" smtClean="0">
                <a:latin typeface="Arial" charset="0"/>
              </a:rPr>
              <a:t>accompanied</a:t>
            </a:r>
            <a:r>
              <a:rPr lang="pl-PL" sz="1200" b="1" dirty="0" smtClean="0">
                <a:latin typeface="Arial" charset="0"/>
              </a:rPr>
              <a:t> with the </a:t>
            </a:r>
            <a:r>
              <a:rPr lang="pl-PL" sz="1200" b="1" dirty="0" err="1" smtClean="0">
                <a:latin typeface="Arial" charset="0"/>
              </a:rPr>
              <a:t>following</a:t>
            </a:r>
            <a:r>
              <a:rPr lang="pl-PL" sz="1200" b="1" dirty="0" smtClean="0">
                <a:latin typeface="Arial" charset="0"/>
              </a:rPr>
              <a:t> </a:t>
            </a:r>
            <a:r>
              <a:rPr lang="pl-PL" sz="1200" b="1" dirty="0" err="1" smtClean="0">
                <a:latin typeface="Arial" charset="0"/>
              </a:rPr>
              <a:t>rules</a:t>
            </a:r>
            <a:r>
              <a:rPr lang="pl-PL" sz="1200" b="1" dirty="0" smtClean="0">
                <a:latin typeface="Arial" charset="0"/>
              </a:rPr>
              <a:t>:</a:t>
            </a:r>
          </a:p>
          <a:p>
            <a:pPr marL="0" indent="0" eaLnBrk="1" hangingPunct="1">
              <a:lnSpc>
                <a:spcPct val="90000"/>
              </a:lnSpc>
              <a:buNone/>
            </a:pPr>
            <a:endParaRPr lang="pl-PL" sz="1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l-PL" sz="1200" b="1" dirty="0" smtClean="0">
                <a:latin typeface="Arial" charset="0"/>
              </a:rPr>
              <a:t>On </a:t>
            </a:r>
            <a:r>
              <a:rPr lang="pl-PL" sz="1200" b="1" dirty="0" err="1" smtClean="0">
                <a:latin typeface="Arial" charset="0"/>
              </a:rPr>
              <a:t>time</a:t>
            </a:r>
            <a:r>
              <a:rPr lang="pl-PL" sz="1200" b="1" dirty="0" smtClean="0">
                <a:latin typeface="Arial" charset="0"/>
              </a:rPr>
              <a:t> </a:t>
            </a:r>
            <a:r>
              <a:rPr lang="pl-PL" sz="1200" b="1" dirty="0" err="1" smtClean="0">
                <a:latin typeface="Arial" charset="0"/>
              </a:rPr>
              <a:t>deliveries</a:t>
            </a:r>
            <a:endParaRPr lang="pl-PL" sz="1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l-PL" sz="1200" b="1" dirty="0" err="1" smtClean="0">
                <a:latin typeface="Arial" charset="0"/>
              </a:rPr>
              <a:t>Cost</a:t>
            </a:r>
            <a:r>
              <a:rPr lang="pl-PL" sz="1200" b="1" dirty="0" smtClean="0">
                <a:latin typeface="Arial" charset="0"/>
              </a:rPr>
              <a:t> </a:t>
            </a:r>
            <a:r>
              <a:rPr lang="pl-PL" sz="1200" b="1" dirty="0" err="1" smtClean="0">
                <a:latin typeface="Arial" charset="0"/>
              </a:rPr>
              <a:t>reduction</a:t>
            </a:r>
            <a:endParaRPr lang="pl-PL" sz="1200" b="1" dirty="0" smtClean="0">
              <a:latin typeface="Arial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pl-PL" sz="1200" b="1" dirty="0" smtClean="0">
                <a:latin typeface="Arial" charset="0"/>
              </a:rPr>
              <a:t>Environment </a:t>
            </a:r>
            <a:r>
              <a:rPr lang="pl-PL" sz="1200" b="1" dirty="0" err="1" smtClean="0">
                <a:latin typeface="Arial" charset="0"/>
              </a:rPr>
              <a:t>friendly</a:t>
            </a:r>
            <a:endParaRPr lang="pl-PL" sz="1200" b="1" dirty="0" smtClean="0">
              <a:latin typeface="Arial" charset="0"/>
            </a:endParaRPr>
          </a:p>
        </p:txBody>
      </p:sp>
      <p:sp>
        <p:nvSpPr>
          <p:cNvPr id="18436" name="Rectangle 6"/>
          <p:cNvSpPr>
            <a:spLocks/>
          </p:cNvSpPr>
          <p:nvPr/>
        </p:nvSpPr>
        <p:spPr bwMode="auto">
          <a:xfrm>
            <a:off x="4140200" y="4508500"/>
            <a:ext cx="4787900" cy="2160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buFont typeface="Arial" charset="0"/>
              <a:buNone/>
            </a:pPr>
            <a:endParaRPr lang="pl-PL" sz="1400"/>
          </a:p>
        </p:txBody>
      </p:sp>
      <p:sp>
        <p:nvSpPr>
          <p:cNvPr id="18437" name="Rectangle 7"/>
          <p:cNvSpPr>
            <a:spLocks/>
          </p:cNvSpPr>
          <p:nvPr/>
        </p:nvSpPr>
        <p:spPr bwMode="auto">
          <a:xfrm>
            <a:off x="5003800" y="4365625"/>
            <a:ext cx="3959225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</a:pPr>
            <a:r>
              <a:rPr lang="pl-PL" sz="1600" b="1" dirty="0" smtClean="0"/>
              <a:t>General </a:t>
            </a:r>
            <a:r>
              <a:rPr lang="pl-PL" sz="1600" b="1" dirty="0" err="1" smtClean="0"/>
              <a:t>information</a:t>
            </a:r>
            <a:endParaRPr lang="pl-PL" sz="1600" b="1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endParaRPr lang="pl-PL" sz="1200" b="1" dirty="0"/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l-PL" sz="1200" b="1" dirty="0"/>
              <a:t>Start			    1972 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l-PL" sz="1200" b="1" dirty="0" err="1"/>
              <a:t>Location</a:t>
            </a:r>
            <a:r>
              <a:rPr lang="pl-PL" sz="1200" b="1" dirty="0"/>
              <a:t>                     Elbląg, Warszawska 72 St.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l-PL" sz="1200" b="1" dirty="0"/>
              <a:t>Capital			    8 789 mln €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l-PL" sz="1200" b="1" dirty="0" err="1"/>
              <a:t>Employment</a:t>
            </a:r>
            <a:r>
              <a:rPr lang="pl-PL" sz="1200" b="1" dirty="0"/>
              <a:t>		    200 person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l-PL" sz="1200" b="1" dirty="0" err="1" smtClean="0"/>
              <a:t>Production</a:t>
            </a:r>
            <a:r>
              <a:rPr lang="pl-PL" sz="1200" b="1" dirty="0" smtClean="0"/>
              <a:t> </a:t>
            </a:r>
            <a:r>
              <a:rPr lang="pl-PL" sz="1200" b="1" dirty="0" err="1"/>
              <a:t>area</a:t>
            </a:r>
            <a:r>
              <a:rPr lang="pl-PL" sz="1200" b="1" dirty="0"/>
              <a:t>		    12 </a:t>
            </a:r>
            <a:r>
              <a:rPr lang="pl-PL" sz="1200" b="1" dirty="0" smtClean="0"/>
              <a:t>829 </a:t>
            </a:r>
            <a:r>
              <a:rPr lang="pl-PL" sz="1200" b="1" dirty="0"/>
              <a:t>m</a:t>
            </a:r>
            <a:r>
              <a:rPr lang="pl-PL" sz="1200" b="1" baseline="30000" dirty="0"/>
              <a:t>2</a:t>
            </a:r>
          </a:p>
          <a:p>
            <a:pPr marL="342900" indent="-342900">
              <a:spcBef>
                <a:spcPct val="20000"/>
              </a:spcBef>
              <a:buFont typeface="Arial" charset="0"/>
              <a:buChar char="•"/>
            </a:pPr>
            <a:r>
              <a:rPr lang="pl-PL" sz="1200" b="1" dirty="0" err="1"/>
              <a:t>Average</a:t>
            </a:r>
            <a:r>
              <a:rPr lang="pl-PL" sz="1200" b="1" dirty="0"/>
              <a:t> </a:t>
            </a:r>
            <a:r>
              <a:rPr lang="pl-PL" sz="1200" b="1" dirty="0" err="1"/>
              <a:t>annual</a:t>
            </a:r>
            <a:r>
              <a:rPr lang="pl-PL" sz="1200" b="1" dirty="0"/>
              <a:t> sale		     11 mln €</a:t>
            </a:r>
          </a:p>
        </p:txBody>
      </p:sp>
      <p:pic>
        <p:nvPicPr>
          <p:cNvPr id="7" name="Picture 2" descr="C:\Users\SEKRET~1\AppData\Local\Temp\a2bis-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4" y="908050"/>
            <a:ext cx="8642747" cy="324103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8" descr="http://www.roomcph.com/dyn/resources/Product_Gallery/galleryimages/9/539/1381840509/normal/4030-lego-storage-brick-1-round_bright-yellowish-green-lime_open-w.-bricks.pn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9469" y="1610964"/>
            <a:ext cx="2289192" cy="228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5" name="Picture 24" descr="storage box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3716338"/>
            <a:ext cx="1295400" cy="1109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Prostokąt 29"/>
          <p:cNvSpPr/>
          <p:nvPr/>
        </p:nvSpPr>
        <p:spPr>
          <a:xfrm>
            <a:off x="395288" y="836613"/>
            <a:ext cx="1693862" cy="5688012"/>
          </a:xfrm>
          <a:prstGeom prst="rect">
            <a:avLst/>
          </a:prstGeom>
          <a:solidFill>
            <a:schemeClr val="bg1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pic>
        <p:nvPicPr>
          <p:cNvPr id="18437" name="Picture 24" descr="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413" y="2697163"/>
            <a:ext cx="962025" cy="1019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8" name="Picture 11" descr="storage box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5" b="9091"/>
          <a:stretch>
            <a:fillRect/>
          </a:stretch>
        </p:blipFill>
        <p:spPr bwMode="auto">
          <a:xfrm>
            <a:off x="5546725" y="3668712"/>
            <a:ext cx="1835150" cy="1330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25" descr="Head Box 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513" y="5197475"/>
            <a:ext cx="1236662" cy="151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0" name="Picture 26" descr="Head Box L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0" y="2652713"/>
            <a:ext cx="706438" cy="865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6" descr="Multibasket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1913" y="1963406"/>
            <a:ext cx="1274762" cy="193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24" descr="Obraz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086" y="988218"/>
            <a:ext cx="1511300" cy="84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12" descr="Drinking bottle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70" t="6541" r="36496" b="6541"/>
          <a:stretch>
            <a:fillRect/>
          </a:stretch>
        </p:blipFill>
        <p:spPr bwMode="auto">
          <a:xfrm>
            <a:off x="3902075" y="3470275"/>
            <a:ext cx="563563" cy="172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14" descr="storage box 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36" t="19749" r="28050" b="19749"/>
          <a:stretch>
            <a:fillRect/>
          </a:stretch>
        </p:blipFill>
        <p:spPr bwMode="auto">
          <a:xfrm>
            <a:off x="5602192" y="1412081"/>
            <a:ext cx="757237" cy="100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28" descr="Obraz1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0217" y="690562"/>
            <a:ext cx="1011238" cy="122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10" descr="http://1.bp.blogspot.com/-7xVBRjOEw9s/UI7g1crCQlI/AAAAAAAAFKA/7qWViTtxix8/s1600/lego-storage-halloween-heads.png">
            <a:hlinkClick r:id="rId15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909638"/>
            <a:ext cx="1654175" cy="165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7" name="Obraz 7" descr="7 - Kopia.tif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738" y="5445125"/>
            <a:ext cx="2735262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8" name="Symbol zastępczy zawartości 3" descr="iml.png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4713" y="4175125"/>
            <a:ext cx="1584325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1" name="Billede 11" descr="Lego Friends sorting.jpg"/>
          <p:cNvPicPr>
            <a:picLocks noGrp="1"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225" y="3582988"/>
            <a:ext cx="1785938" cy="294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2" name="Billede 10" descr="LEGO Sorting System 1_Ninjago.jpg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3450" y="854075"/>
            <a:ext cx="1592263" cy="2792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3" name="Picture 8" descr="Head Box S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1025" y="2344738"/>
            <a:ext cx="1249362" cy="143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4" name="Picture 8" descr="Head Box S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603500"/>
            <a:ext cx="7969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55" name="Picture 20" descr="Obraz2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150" y="5197475"/>
            <a:ext cx="2668588" cy="1433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ytuł 1"/>
          <p:cNvSpPr>
            <a:spLocks/>
          </p:cNvSpPr>
          <p:nvPr/>
        </p:nvSpPr>
        <p:spPr bwMode="auto">
          <a:xfrm>
            <a:off x="50800" y="1"/>
            <a:ext cx="9093200" cy="476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r>
              <a:rPr lang="pl-PL" sz="2800" dirty="0" smtClean="0"/>
              <a:t>  </a:t>
            </a:r>
            <a:r>
              <a:rPr lang="pl-PL" sz="32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Production</a:t>
            </a:r>
            <a:r>
              <a:rPr lang="pl-PL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possibilities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25" name="pole tekstowe 42"/>
          <p:cNvSpPr txBox="1">
            <a:spLocks noChangeArrowheads="1"/>
          </p:cNvSpPr>
          <p:nvPr/>
        </p:nvSpPr>
        <p:spPr bwMode="auto">
          <a:xfrm>
            <a:off x="136775" y="444545"/>
            <a:ext cx="2592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800" dirty="0" smtClean="0">
                <a:latin typeface="Calibri" pitchFamily="34" charset="0"/>
              </a:rPr>
              <a:t>   </a:t>
            </a:r>
            <a:r>
              <a:rPr lang="pl-PL" sz="1800" dirty="0" err="1" smtClean="0">
                <a:latin typeface="Calibri" pitchFamily="34" charset="0"/>
              </a:rPr>
              <a:t>Totally</a:t>
            </a:r>
            <a:r>
              <a:rPr lang="pl-PL" sz="1800" dirty="0" smtClean="0">
                <a:latin typeface="Calibri" pitchFamily="34" charset="0"/>
              </a:rPr>
              <a:t>: 17 </a:t>
            </a:r>
            <a:r>
              <a:rPr lang="pl-PL" sz="1800" dirty="0">
                <a:latin typeface="Calibri" pitchFamily="34" charset="0"/>
              </a:rPr>
              <a:t>products</a:t>
            </a:r>
          </a:p>
        </p:txBody>
      </p:sp>
    </p:spTree>
    <p:extLst>
      <p:ext uri="{BB962C8B-B14F-4D97-AF65-F5344CB8AC3E}">
        <p14:creationId xmlns:p14="http://schemas.microsoft.com/office/powerpoint/2010/main" val="272057236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49" name="Symbol zastępczy zawartości 3" descr="Mapa_świata.png"/>
          <p:cNvPicPr>
            <a:picLocks noGrp="1" noChangeAspect="1"/>
          </p:cNvPicPr>
          <p:nvPr>
            <p:ph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250825" y="1628775"/>
            <a:ext cx="8893175" cy="4183063"/>
          </a:xfrm>
        </p:spPr>
      </p:pic>
      <p:sp>
        <p:nvSpPr>
          <p:cNvPr id="6" name="Schemat blokowy: łącznik 5"/>
          <p:cNvSpPr/>
          <p:nvPr/>
        </p:nvSpPr>
        <p:spPr>
          <a:xfrm>
            <a:off x="7451725" y="28527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7" name="Schemat blokowy: łącznik 6"/>
          <p:cNvSpPr/>
          <p:nvPr/>
        </p:nvSpPr>
        <p:spPr>
          <a:xfrm>
            <a:off x="7524750" y="4724400"/>
            <a:ext cx="142875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8" name="Schemat blokowy: łącznik 7"/>
          <p:cNvSpPr/>
          <p:nvPr/>
        </p:nvSpPr>
        <p:spPr>
          <a:xfrm>
            <a:off x="4211638" y="2133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9" name="Schemat blokowy: łącznik 8"/>
          <p:cNvSpPr/>
          <p:nvPr/>
        </p:nvSpPr>
        <p:spPr>
          <a:xfrm>
            <a:off x="4067175" y="2276475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0" name="Schemat blokowy: łącznik 9"/>
          <p:cNvSpPr/>
          <p:nvPr/>
        </p:nvSpPr>
        <p:spPr>
          <a:xfrm>
            <a:off x="3779838" y="23495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1" name="Schemat blokowy: łącznik 10"/>
          <p:cNvSpPr/>
          <p:nvPr/>
        </p:nvSpPr>
        <p:spPr>
          <a:xfrm>
            <a:off x="3771446" y="2803525"/>
            <a:ext cx="142875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2" name="Schemat blokowy: łącznik 11"/>
          <p:cNvSpPr/>
          <p:nvPr/>
        </p:nvSpPr>
        <p:spPr>
          <a:xfrm>
            <a:off x="3851275" y="2492375"/>
            <a:ext cx="144463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3" name="Schemat blokowy: łącznik 12"/>
          <p:cNvSpPr/>
          <p:nvPr/>
        </p:nvSpPr>
        <p:spPr>
          <a:xfrm>
            <a:off x="4067175" y="24209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4" name="Schemat blokowy: łącznik 13"/>
          <p:cNvSpPr/>
          <p:nvPr/>
        </p:nvSpPr>
        <p:spPr>
          <a:xfrm>
            <a:off x="4356100" y="2349500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5" name="Schemat blokowy: łącznik 14"/>
          <p:cNvSpPr/>
          <p:nvPr/>
        </p:nvSpPr>
        <p:spPr>
          <a:xfrm>
            <a:off x="4572000" y="24209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6" name="Schemat blokowy: łącznik 15"/>
          <p:cNvSpPr/>
          <p:nvPr/>
        </p:nvSpPr>
        <p:spPr>
          <a:xfrm>
            <a:off x="4356100" y="2492375"/>
            <a:ext cx="144463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7" name="Schemat blokowy: łącznik 16"/>
          <p:cNvSpPr/>
          <p:nvPr/>
        </p:nvSpPr>
        <p:spPr>
          <a:xfrm>
            <a:off x="4211638" y="2492375"/>
            <a:ext cx="144462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8" name="Schemat blokowy: łącznik 17"/>
          <p:cNvSpPr/>
          <p:nvPr/>
        </p:nvSpPr>
        <p:spPr>
          <a:xfrm>
            <a:off x="4067175" y="2060575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19" name="Schemat blokowy: łącznik 18"/>
          <p:cNvSpPr/>
          <p:nvPr/>
        </p:nvSpPr>
        <p:spPr>
          <a:xfrm>
            <a:off x="8243888" y="5300663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0" name="Schemat blokowy: łącznik 19"/>
          <p:cNvSpPr/>
          <p:nvPr/>
        </p:nvSpPr>
        <p:spPr>
          <a:xfrm>
            <a:off x="1331913" y="220503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1" name="Schemat blokowy: łącznik 20"/>
          <p:cNvSpPr/>
          <p:nvPr/>
        </p:nvSpPr>
        <p:spPr>
          <a:xfrm>
            <a:off x="1258888" y="27813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3" name="Schemat blokowy: łącznik 22"/>
          <p:cNvSpPr/>
          <p:nvPr/>
        </p:nvSpPr>
        <p:spPr>
          <a:xfrm>
            <a:off x="4364038" y="2644775"/>
            <a:ext cx="144462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4" name="Schemat blokowy: łącznik 23"/>
          <p:cNvSpPr/>
          <p:nvPr/>
        </p:nvSpPr>
        <p:spPr>
          <a:xfrm>
            <a:off x="4427538" y="2133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5" name="Schemat blokowy: łącznik 24"/>
          <p:cNvSpPr/>
          <p:nvPr/>
        </p:nvSpPr>
        <p:spPr>
          <a:xfrm>
            <a:off x="3995738" y="25654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" name="Schemat blokowy: łącznik 19"/>
          <p:cNvSpPr/>
          <p:nvPr/>
        </p:nvSpPr>
        <p:spPr>
          <a:xfrm>
            <a:off x="4140200" y="26368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3" name="Schemat blokowy: łącznik 19"/>
          <p:cNvSpPr/>
          <p:nvPr/>
        </p:nvSpPr>
        <p:spPr>
          <a:xfrm>
            <a:off x="4500563" y="1989138"/>
            <a:ext cx="144462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4" name="Schemat blokowy: łącznik 14"/>
          <p:cNvSpPr/>
          <p:nvPr/>
        </p:nvSpPr>
        <p:spPr>
          <a:xfrm>
            <a:off x="5940425" y="220503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5" name="Schemat blokowy: łącznik 14"/>
          <p:cNvSpPr/>
          <p:nvPr/>
        </p:nvSpPr>
        <p:spPr>
          <a:xfrm>
            <a:off x="6443663" y="2924175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2" name="Schemat blokowy: łącznik 14"/>
          <p:cNvSpPr/>
          <p:nvPr/>
        </p:nvSpPr>
        <p:spPr>
          <a:xfrm>
            <a:off x="1763713" y="42926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6" name="Schemat blokowy: łącznik 14"/>
          <p:cNvSpPr/>
          <p:nvPr/>
        </p:nvSpPr>
        <p:spPr>
          <a:xfrm>
            <a:off x="6588125" y="3644900"/>
            <a:ext cx="144463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7" name="Schemat blokowy: łącznik 14"/>
          <p:cNvSpPr/>
          <p:nvPr/>
        </p:nvSpPr>
        <p:spPr>
          <a:xfrm>
            <a:off x="6659563" y="4076700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28" name="Schemat blokowy: łącznik 14"/>
          <p:cNvSpPr/>
          <p:nvPr/>
        </p:nvSpPr>
        <p:spPr>
          <a:xfrm>
            <a:off x="1979613" y="5013325"/>
            <a:ext cx="144462" cy="96838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99329" name="Tytuł 1"/>
          <p:cNvSpPr>
            <a:spLocks/>
          </p:cNvSpPr>
          <p:nvPr/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Our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products </a:t>
            </a:r>
            <a:r>
              <a:rPr 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are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  <a:r>
              <a:rPr 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available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in…</a:t>
            </a:r>
          </a:p>
        </p:txBody>
      </p:sp>
      <p:sp>
        <p:nvSpPr>
          <p:cNvPr id="32" name="Schemat blokowy: łącznik 31"/>
          <p:cNvSpPr/>
          <p:nvPr/>
        </p:nvSpPr>
        <p:spPr>
          <a:xfrm>
            <a:off x="4427538" y="4914106"/>
            <a:ext cx="144462" cy="98425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33" name="Schemat blokowy: łącznik 32"/>
          <p:cNvSpPr/>
          <p:nvPr/>
        </p:nvSpPr>
        <p:spPr>
          <a:xfrm>
            <a:off x="2411760" y="4293117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34" name="Schemat blokowy: łącznik 33"/>
          <p:cNvSpPr/>
          <p:nvPr/>
        </p:nvSpPr>
        <p:spPr>
          <a:xfrm>
            <a:off x="4066175" y="2778609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35" name="Schemat blokowy: łącznik 34"/>
          <p:cNvSpPr/>
          <p:nvPr/>
        </p:nvSpPr>
        <p:spPr>
          <a:xfrm>
            <a:off x="6660356" y="3875408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36" name="Schemat blokowy: łącznik 35"/>
          <p:cNvSpPr/>
          <p:nvPr/>
        </p:nvSpPr>
        <p:spPr>
          <a:xfrm>
            <a:off x="3635374" y="2829719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sp>
        <p:nvSpPr>
          <p:cNvPr id="37" name="Schemat blokowy: łącznik 36"/>
          <p:cNvSpPr/>
          <p:nvPr/>
        </p:nvSpPr>
        <p:spPr>
          <a:xfrm>
            <a:off x="7164288" y="2916660"/>
            <a:ext cx="144463" cy="96837"/>
          </a:xfrm>
          <a:prstGeom prst="flowChartConnector">
            <a:avLst/>
          </a:prstGeom>
          <a:solidFill>
            <a:srgbClr val="C00000"/>
          </a:solidFill>
          <a:ln w="127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pl-PL" sz="1800"/>
          </a:p>
        </p:txBody>
      </p:sp>
      <p:pic>
        <p:nvPicPr>
          <p:cNvPr id="3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810" name="Rectangle 6"/>
          <p:cNvSpPr>
            <a:spLocks noGrp="1"/>
          </p:cNvSpPr>
          <p:nvPr>
            <p:ph type="title" idx="4294967295"/>
          </p:nvPr>
        </p:nvSpPr>
        <p:spPr>
          <a:xfrm>
            <a:off x="395288" y="0"/>
            <a:ext cx="8229600" cy="1143000"/>
          </a:xfrm>
        </p:spPr>
        <p:txBody>
          <a:bodyPr/>
          <a:lstStyle/>
          <a:p>
            <a:pPr eaLnBrk="1" hangingPunct="1"/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Sale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structure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in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thousands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€</a:t>
            </a:r>
          </a:p>
        </p:txBody>
      </p:sp>
      <p:graphicFrame>
        <p:nvGraphicFramePr>
          <p:cNvPr id="118809" name="Object 25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086580510"/>
              </p:ext>
            </p:extLst>
          </p:nvPr>
        </p:nvGraphicFramePr>
        <p:xfrm>
          <a:off x="939800" y="1036638"/>
          <a:ext cx="7085013" cy="44370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8881" name="Arkusz" r:id="rId5" imgW="8563064" imgH="5362500" progId="Excel.Sheet.8">
                  <p:embed/>
                </p:oleObj>
              </mc:Choice>
              <mc:Fallback>
                <p:oleObj name="Arkusz" r:id="rId5" imgW="8563064" imgH="5362500" progId="Excel.Sheet.8">
                  <p:embed/>
                  <p:pic>
                    <p:nvPicPr>
                      <p:cNvPr id="0" name="Picture 2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036638"/>
                        <a:ext cx="7085013" cy="44370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525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5" descr="spc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387" y="1090613"/>
            <a:ext cx="2928938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74" name="Text Box 6"/>
          <p:cNvSpPr txBox="1">
            <a:spLocks noChangeArrowheads="1"/>
          </p:cNvSpPr>
          <p:nvPr/>
        </p:nvSpPr>
        <p:spPr bwMode="auto">
          <a:xfrm rot="-5400000">
            <a:off x="2388394" y="2440184"/>
            <a:ext cx="935037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2400" b="1" dirty="0"/>
              <a:t>SPC</a:t>
            </a:r>
          </a:p>
        </p:txBody>
      </p:sp>
      <p:pic>
        <p:nvPicPr>
          <p:cNvPr id="131075" name="Picture 4" descr="s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03575" y="908050"/>
            <a:ext cx="5613400" cy="3233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6" name="Obraz 5" descr="Obraz7.pn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23398" y="908051"/>
            <a:ext cx="2290164" cy="1331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7" name="Obraz 7" descr="Obraz8.pn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12357" y="4224338"/>
            <a:ext cx="3400661" cy="18635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1078" name="Picture 10" descr="Obraz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66861" y="4141788"/>
            <a:ext cx="1842173" cy="1434792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31079" name="Text Box 11"/>
          <p:cNvSpPr txBox="1">
            <a:spLocks noChangeArrowheads="1"/>
          </p:cNvSpPr>
          <p:nvPr/>
        </p:nvSpPr>
        <p:spPr bwMode="auto">
          <a:xfrm>
            <a:off x="140663" y="5590414"/>
            <a:ext cx="1868371" cy="3079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 dirty="0" err="1"/>
              <a:t>Spectrophotometer</a:t>
            </a:r>
            <a:endParaRPr lang="pl-PL" sz="1400" b="1" dirty="0"/>
          </a:p>
        </p:txBody>
      </p:sp>
      <p:sp>
        <p:nvSpPr>
          <p:cNvPr id="131080" name="Text Box 12"/>
          <p:cNvSpPr txBox="1">
            <a:spLocks noChangeArrowheads="1"/>
          </p:cNvSpPr>
          <p:nvPr/>
        </p:nvSpPr>
        <p:spPr bwMode="auto">
          <a:xfrm>
            <a:off x="6010275" y="6211500"/>
            <a:ext cx="1657350" cy="3048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 dirty="0"/>
              <a:t>3D </a:t>
            </a:r>
            <a:r>
              <a:rPr lang="pl-PL" sz="1400" b="1" dirty="0" err="1"/>
              <a:t>scaner</a:t>
            </a:r>
            <a:endParaRPr lang="pl-PL" sz="1400" b="1" dirty="0"/>
          </a:p>
        </p:txBody>
      </p:sp>
      <p:pic>
        <p:nvPicPr>
          <p:cNvPr id="131081" name="Picture 7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019925" y="6561138"/>
            <a:ext cx="205105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1082" name="pole tekstowe 3"/>
          <p:cNvSpPr txBox="1">
            <a:spLocks noChangeArrowheads="1"/>
          </p:cNvSpPr>
          <p:nvPr/>
        </p:nvSpPr>
        <p:spPr bwMode="auto">
          <a:xfrm>
            <a:off x="755650" y="0"/>
            <a:ext cx="7920806" cy="10279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Quality</a:t>
            </a: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Department</a:t>
            </a: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measure</a:t>
            </a:r>
            <a:r>
              <a:rPr lang="pl-PL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pl-PL" sz="3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capabilities</a:t>
            </a:r>
            <a:endParaRPr lang="pl-PL" sz="3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pPr algn="ctr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2200" b="1" dirty="0" err="1">
                <a:latin typeface="+mj-lt"/>
              </a:rPr>
              <a:t>testing</a:t>
            </a:r>
            <a:r>
              <a:rPr lang="pl-PL" sz="2200" b="1" dirty="0">
                <a:latin typeface="+mj-lt"/>
              </a:rPr>
              <a:t> of materials and </a:t>
            </a:r>
            <a:r>
              <a:rPr lang="pl-PL" sz="2200" b="1" dirty="0" err="1">
                <a:latin typeface="+mj-lt"/>
              </a:rPr>
              <a:t>finished</a:t>
            </a:r>
            <a:r>
              <a:rPr lang="pl-PL" sz="2200" b="1" dirty="0">
                <a:latin typeface="+mj-lt"/>
              </a:rPr>
              <a:t> products</a:t>
            </a:r>
          </a:p>
        </p:txBody>
      </p:sp>
      <p:pic>
        <p:nvPicPr>
          <p:cNvPr id="119810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7676" y="4070714"/>
            <a:ext cx="2362887" cy="2362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467545" y="6502093"/>
            <a:ext cx="5239518" cy="30777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 dirty="0"/>
              <a:t>Carl-Zeiss </a:t>
            </a:r>
            <a:r>
              <a:rPr lang="pl-PL" sz="1400" b="1" dirty="0" err="1"/>
              <a:t>Prismo</a:t>
            </a:r>
            <a:r>
              <a:rPr lang="pl-PL" sz="1400" b="1" dirty="0"/>
              <a:t> </a:t>
            </a:r>
            <a:r>
              <a:rPr lang="pl-PL" sz="1400" b="1" dirty="0" err="1"/>
              <a:t>Coordinate</a:t>
            </a:r>
            <a:r>
              <a:rPr lang="pl-PL" sz="1400" b="1" dirty="0"/>
              <a:t> </a:t>
            </a:r>
            <a:r>
              <a:rPr lang="pl-PL" sz="1400" b="1" dirty="0" err="1"/>
              <a:t>Measuring</a:t>
            </a:r>
            <a:r>
              <a:rPr lang="pl-PL" sz="1400" b="1" dirty="0"/>
              <a:t> </a:t>
            </a:r>
            <a:r>
              <a:rPr lang="pl-PL" sz="1400" b="1" dirty="0" err="1" smtClean="0"/>
              <a:t>Machines</a:t>
            </a:r>
            <a:r>
              <a:rPr lang="pl-PL" sz="1400" b="1" dirty="0" smtClean="0"/>
              <a:t> (CMM)</a:t>
            </a:r>
            <a:endParaRPr lang="pl-PL" sz="14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4"/>
          <p:cNvSpPr>
            <a:spLocks noChangeArrowheads="1"/>
          </p:cNvSpPr>
          <p:nvPr/>
        </p:nvSpPr>
        <p:spPr bwMode="auto">
          <a:xfrm>
            <a:off x="250825" y="3213100"/>
            <a:ext cx="1797050" cy="1223963"/>
          </a:xfrm>
          <a:prstGeom prst="rect">
            <a:avLst/>
          </a:prstGeom>
          <a:solidFill>
            <a:schemeClr val="bg1">
              <a:alpha val="79999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133123" name="Rectangle 7"/>
          <p:cNvSpPr>
            <a:spLocks noChangeArrowheads="1"/>
          </p:cNvSpPr>
          <p:nvPr/>
        </p:nvSpPr>
        <p:spPr bwMode="auto">
          <a:xfrm>
            <a:off x="5543550" y="1773238"/>
            <a:ext cx="3600450" cy="31686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/>
              <a:t> </a:t>
            </a:r>
            <a:r>
              <a:rPr lang="pl-PL" sz="1200"/>
              <a:t>r</a:t>
            </a:r>
            <a:r>
              <a:rPr lang="en-US" sz="1200"/>
              <a:t>ockwell hardness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/>
              <a:t> flexural strength and modus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/>
              <a:t> flammability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/>
              <a:t> impact strength – IZOD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/>
              <a:t> melt flow index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/>
              <a:t> melting point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/>
              <a:t> heat deflection temperature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200"/>
              <a:t> density</a:t>
            </a:r>
            <a:endParaRPr lang="pl-PL" sz="120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200"/>
              <a:t> tensile strength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200"/>
              <a:t> elongation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200"/>
              <a:t> softening temperature according to Vicat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200"/>
              <a:t> filler content</a:t>
            </a:r>
            <a:endParaRPr lang="en-US" sz="1200"/>
          </a:p>
        </p:txBody>
      </p:sp>
      <p:sp>
        <p:nvSpPr>
          <p:cNvPr id="133124" name="Text Box 9"/>
          <p:cNvSpPr txBox="1">
            <a:spLocks noChangeArrowheads="1"/>
          </p:cNvSpPr>
          <p:nvPr/>
        </p:nvSpPr>
        <p:spPr bwMode="auto">
          <a:xfrm>
            <a:off x="539552" y="260350"/>
            <a:ext cx="8425061" cy="769441"/>
          </a:xfrm>
          <a:prstGeom prst="rect">
            <a:avLst/>
          </a:prstGeom>
          <a:noFill/>
          <a:ln w="38100" cmpd="dbl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Internal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Facilities for Quality Tests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133126" name="Picture 12" descr="Schowek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47864" y="2348728"/>
            <a:ext cx="1928768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27" name="Text Box 13"/>
          <p:cNvSpPr txBox="1">
            <a:spLocks noChangeArrowheads="1"/>
          </p:cNvSpPr>
          <p:nvPr/>
        </p:nvSpPr>
        <p:spPr bwMode="auto">
          <a:xfrm>
            <a:off x="107950" y="1412875"/>
            <a:ext cx="8064500" cy="3365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72000" rIns="72000">
            <a:spAutoFit/>
          </a:bodyPr>
          <a:lstStyle/>
          <a:p>
            <a:pPr marL="285750" indent="-285750">
              <a:spcBef>
                <a:spcPct val="50000"/>
              </a:spcBef>
              <a:buFont typeface="Wingdings" panose="05000000000000000000" pitchFamily="2" charset="2"/>
              <a:buChar char="ü"/>
            </a:pPr>
            <a:r>
              <a:rPr lang="pl-PL" sz="1600" b="1" dirty="0"/>
              <a:t>   </a:t>
            </a:r>
            <a:r>
              <a:rPr lang="pl-PL" sz="1600" b="1" dirty="0" err="1" smtClean="0"/>
              <a:t>Material</a:t>
            </a:r>
            <a:r>
              <a:rPr lang="pl-PL" sz="1600" b="1" dirty="0" smtClean="0"/>
              <a:t> </a:t>
            </a:r>
            <a:r>
              <a:rPr lang="pl-PL" sz="1600" b="1" dirty="0"/>
              <a:t>test 				                </a:t>
            </a:r>
          </a:p>
        </p:txBody>
      </p:sp>
      <p:sp>
        <p:nvSpPr>
          <p:cNvPr id="133128" name="Rectangle 7"/>
          <p:cNvSpPr>
            <a:spLocks noChangeArrowheads="1"/>
          </p:cNvSpPr>
          <p:nvPr/>
        </p:nvSpPr>
        <p:spPr bwMode="auto">
          <a:xfrm>
            <a:off x="5543550" y="1773238"/>
            <a:ext cx="3600450" cy="3168650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</a:t>
            </a:r>
            <a:r>
              <a:rPr lang="pl-PL" sz="1400" dirty="0"/>
              <a:t>R</a:t>
            </a:r>
            <a:r>
              <a:rPr lang="en-US" sz="1400" dirty="0" err="1" smtClean="0"/>
              <a:t>ockwell</a:t>
            </a:r>
            <a:r>
              <a:rPr lang="en-US" sz="1400" dirty="0" smtClean="0"/>
              <a:t> </a:t>
            </a:r>
            <a:r>
              <a:rPr lang="en-US" sz="1400" dirty="0"/>
              <a:t>hardness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flexural strength and modus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flammability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impact strength – IZOD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melt flow index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melting point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heat deflection temperature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density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pl-PL" sz="1400" dirty="0" err="1"/>
              <a:t>tensile</a:t>
            </a:r>
            <a:r>
              <a:rPr lang="pl-PL" sz="1400" dirty="0"/>
              <a:t> </a:t>
            </a:r>
            <a:r>
              <a:rPr lang="pl-PL" sz="1400" dirty="0" err="1"/>
              <a:t>strength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pl-PL" sz="1400" dirty="0" err="1"/>
              <a:t>elongation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pl-PL" sz="1400" dirty="0" err="1"/>
              <a:t>softening</a:t>
            </a:r>
            <a:r>
              <a:rPr lang="pl-PL" sz="1400" dirty="0"/>
              <a:t> </a:t>
            </a:r>
            <a:r>
              <a:rPr lang="pl-PL" sz="1400" dirty="0" err="1"/>
              <a:t>temperature</a:t>
            </a:r>
            <a:r>
              <a:rPr lang="pl-PL" sz="1400" dirty="0"/>
              <a:t> </a:t>
            </a:r>
            <a:r>
              <a:rPr lang="pl-PL" sz="1400" dirty="0" err="1"/>
              <a:t>according</a:t>
            </a:r>
            <a:r>
              <a:rPr lang="pl-PL" sz="1400" dirty="0"/>
              <a:t> to </a:t>
            </a:r>
            <a:r>
              <a:rPr lang="pl-PL" sz="1400" dirty="0" err="1"/>
              <a:t>Vicat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pl-PL" sz="1400" dirty="0" err="1"/>
              <a:t>filler</a:t>
            </a:r>
            <a:r>
              <a:rPr lang="pl-PL" sz="1400" dirty="0"/>
              <a:t> </a:t>
            </a:r>
            <a:r>
              <a:rPr lang="pl-PL" sz="1400" dirty="0" err="1" smtClean="0"/>
              <a:t>content</a:t>
            </a:r>
            <a:endParaRPr lang="pl-PL" sz="1400" dirty="0" smtClean="0"/>
          </a:p>
        </p:txBody>
      </p:sp>
      <p:sp>
        <p:nvSpPr>
          <p:cNvPr id="133129" name="Rectangle 8"/>
          <p:cNvSpPr>
            <a:spLocks noChangeArrowheads="1"/>
          </p:cNvSpPr>
          <p:nvPr/>
        </p:nvSpPr>
        <p:spPr bwMode="auto">
          <a:xfrm>
            <a:off x="250824" y="1989138"/>
            <a:ext cx="3529087" cy="4320182"/>
          </a:xfrm>
          <a:prstGeom prst="rect">
            <a:avLst/>
          </a:prstGeom>
          <a:solidFill>
            <a:schemeClr val="bg1">
              <a:alpha val="79999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buFontTx/>
              <a:buChar char="•"/>
            </a:pPr>
            <a:r>
              <a:rPr lang="pl-PL" sz="1400" dirty="0"/>
              <a:t> </a:t>
            </a:r>
            <a:r>
              <a:rPr lang="en-US" sz="1400" dirty="0"/>
              <a:t>resistance to temperature cycling</a:t>
            </a:r>
          </a:p>
          <a:p>
            <a:pPr>
              <a:buFontTx/>
              <a:buChar char="•"/>
            </a:pPr>
            <a:r>
              <a:rPr lang="en-US" sz="1400" dirty="0"/>
              <a:t> resistance to high humidity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 smtClean="0"/>
              <a:t> </a:t>
            </a:r>
            <a:r>
              <a:rPr lang="pl-PL" sz="1400" dirty="0" err="1" smtClean="0"/>
              <a:t>spectrophotometric</a:t>
            </a:r>
            <a:r>
              <a:rPr lang="pl-PL" sz="1400" dirty="0" smtClean="0"/>
              <a:t> </a:t>
            </a:r>
            <a:r>
              <a:rPr lang="pl-PL" sz="1400" dirty="0" err="1"/>
              <a:t>color</a:t>
            </a:r>
            <a:r>
              <a:rPr lang="pl-PL" sz="1400" dirty="0"/>
              <a:t> </a:t>
            </a:r>
            <a:r>
              <a:rPr lang="pl-PL" sz="1400" dirty="0" err="1"/>
              <a:t>measurement</a:t>
            </a:r>
            <a:r>
              <a:rPr lang="pl-PL" sz="1400" dirty="0"/>
              <a:t> </a:t>
            </a:r>
            <a:endParaRPr lang="en-US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resistance to clean</a:t>
            </a:r>
            <a:r>
              <a:rPr lang="pl-PL" sz="1400" dirty="0" err="1"/>
              <a:t>ers</a:t>
            </a:r>
            <a:endParaRPr lang="en-US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resistance to </a:t>
            </a:r>
            <a:r>
              <a:rPr lang="en-US" sz="1400" dirty="0" err="1"/>
              <a:t>colour</a:t>
            </a:r>
            <a:r>
              <a:rPr lang="en-US" sz="1400" dirty="0"/>
              <a:t> change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abrasion resistance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resistance to </a:t>
            </a:r>
            <a:r>
              <a:rPr lang="en-US" sz="1400" dirty="0" err="1"/>
              <a:t>Sulphur</a:t>
            </a:r>
            <a:r>
              <a:rPr lang="en-US" sz="1400" dirty="0"/>
              <a:t> Dioxide</a:t>
            </a:r>
            <a:r>
              <a:rPr lang="pl-PL" sz="1400" dirty="0"/>
              <a:t> </a:t>
            </a:r>
            <a:r>
              <a:rPr lang="en-US" sz="1400" dirty="0"/>
              <a:t>staining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fuel resistance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en-US" sz="1400" dirty="0"/>
              <a:t> perspiration resistance</a:t>
            </a:r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en-US" sz="1400" dirty="0"/>
              <a:t>impact </a:t>
            </a:r>
            <a:r>
              <a:rPr lang="en-US" sz="1400" dirty="0" err="1"/>
              <a:t>strenght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pl-PL" sz="1400" dirty="0" err="1"/>
              <a:t>temperature</a:t>
            </a:r>
            <a:r>
              <a:rPr lang="pl-PL" sz="1400" dirty="0"/>
              <a:t> </a:t>
            </a:r>
            <a:r>
              <a:rPr lang="pl-PL" sz="1400" dirty="0" err="1"/>
              <a:t>stability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en-US" sz="1400" dirty="0"/>
              <a:t>scratch resistance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pl-PL" sz="1400" dirty="0" err="1"/>
              <a:t>satisfactory</a:t>
            </a:r>
            <a:r>
              <a:rPr lang="pl-PL" sz="1400" dirty="0"/>
              <a:t> </a:t>
            </a:r>
            <a:r>
              <a:rPr lang="pl-PL" sz="1400" dirty="0" err="1"/>
              <a:t>operation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pl-PL" sz="1400" dirty="0" err="1"/>
              <a:t>resistance</a:t>
            </a:r>
            <a:r>
              <a:rPr lang="pl-PL" sz="1400" dirty="0"/>
              <a:t> to </a:t>
            </a:r>
            <a:r>
              <a:rPr lang="pl-PL" sz="1400" dirty="0" err="1"/>
              <a:t>heat</a:t>
            </a:r>
            <a:r>
              <a:rPr lang="pl-PL" sz="1400" dirty="0"/>
              <a:t> </a:t>
            </a:r>
            <a:r>
              <a:rPr lang="pl-PL" sz="1400" dirty="0" err="1"/>
              <a:t>aging</a:t>
            </a:r>
            <a:endParaRPr lang="pl-PL" sz="14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r>
              <a:rPr lang="pl-PL" sz="1400" dirty="0"/>
              <a:t> </a:t>
            </a:r>
            <a:r>
              <a:rPr lang="pl-PL" sz="1400" dirty="0" err="1"/>
              <a:t>chemical</a:t>
            </a:r>
            <a:r>
              <a:rPr lang="pl-PL" sz="1400" dirty="0"/>
              <a:t> </a:t>
            </a:r>
            <a:r>
              <a:rPr lang="pl-PL" sz="1400" dirty="0" err="1" smtClean="0"/>
              <a:t>resistance</a:t>
            </a:r>
            <a:endParaRPr lang="pl-PL" sz="1400" dirty="0" smtClean="0"/>
          </a:p>
          <a:p>
            <a:pPr eaLnBrk="0" hangingPunct="0">
              <a:spcBef>
                <a:spcPct val="20000"/>
              </a:spcBef>
            </a:pPr>
            <a:endParaRPr lang="pl-PL" sz="1200" dirty="0"/>
          </a:p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en-US" sz="1200" dirty="0"/>
          </a:p>
        </p:txBody>
      </p:sp>
      <p:pic>
        <p:nvPicPr>
          <p:cNvPr id="133130" name="Picture 1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56936" y="4048555"/>
            <a:ext cx="3186614" cy="24627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5"/>
          <p:cNvSpPr>
            <a:spLocks noChangeArrowheads="1"/>
          </p:cNvSpPr>
          <p:nvPr/>
        </p:nvSpPr>
        <p:spPr bwMode="auto">
          <a:xfrm>
            <a:off x="5394324" y="1412875"/>
            <a:ext cx="3348037" cy="43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79999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l-PL" altLang="pl-PL" sz="1800" b="1" dirty="0">
                <a:latin typeface="Arial" charset="0"/>
              </a:rPr>
              <a:t> </a:t>
            </a:r>
            <a:r>
              <a:rPr lang="pl-PL" altLang="pl-PL" sz="1800" b="1" dirty="0" smtClean="0">
                <a:latin typeface="Arial" charset="0"/>
              </a:rPr>
              <a:t> </a:t>
            </a:r>
            <a:r>
              <a:rPr lang="pl-PL" altLang="pl-PL" sz="1600" b="1" dirty="0" smtClean="0">
                <a:latin typeface="Arial" charset="0"/>
              </a:rPr>
              <a:t>Products test</a:t>
            </a:r>
            <a:endParaRPr lang="en-US" altLang="pl-PL" sz="1600" dirty="0">
              <a:latin typeface="Arial" charset="0"/>
            </a:endParaRPr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/>
          </p:cNvSpPr>
          <p:nvPr>
            <p:ph type="title"/>
          </p:nvPr>
        </p:nvSpPr>
        <p:spPr>
          <a:xfrm>
            <a:off x="395288" y="115888"/>
            <a:ext cx="8229600" cy="649287"/>
          </a:xfrm>
        </p:spPr>
        <p:txBody>
          <a:bodyPr/>
          <a:lstStyle/>
          <a:p>
            <a:pPr eaLnBrk="1" hangingPunct="1"/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Shop</a:t>
            </a:r>
          </a:p>
        </p:txBody>
      </p:sp>
      <p:sp>
        <p:nvSpPr>
          <p:cNvPr id="134147" name="Rectangle 7"/>
          <p:cNvSpPr>
            <a:spLocks noChangeArrowheads="1"/>
          </p:cNvSpPr>
          <p:nvPr/>
        </p:nvSpPr>
        <p:spPr bwMode="auto">
          <a:xfrm>
            <a:off x="179387" y="1126812"/>
            <a:ext cx="5472905" cy="723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  <a:buFont typeface="Arial" charset="0"/>
              <a:buNone/>
            </a:pPr>
            <a:r>
              <a:rPr lang="en-US" sz="1600" dirty="0" smtClean="0"/>
              <a:t>O</a:t>
            </a:r>
            <a:r>
              <a:rPr lang="pl-PL" sz="1600" dirty="0" err="1" smtClean="0"/>
              <a:t>ur</a:t>
            </a:r>
            <a:r>
              <a:rPr lang="en-US" sz="1600" dirty="0" smtClean="0"/>
              <a:t> tool</a:t>
            </a:r>
            <a:r>
              <a:rPr lang="pl-PL" sz="1600" dirty="0" smtClean="0"/>
              <a:t> shop</a:t>
            </a:r>
            <a:r>
              <a:rPr lang="en-US" sz="1600" dirty="0" smtClean="0"/>
              <a:t> </a:t>
            </a:r>
            <a:r>
              <a:rPr lang="en-US" sz="1600" dirty="0"/>
              <a:t>provides comprehensive </a:t>
            </a:r>
            <a:r>
              <a:rPr lang="en-US" sz="1600" dirty="0" smtClean="0"/>
              <a:t>care</a:t>
            </a:r>
            <a:r>
              <a:rPr lang="pl-PL" sz="1600" dirty="0" smtClean="0"/>
              <a:t> to the </a:t>
            </a:r>
            <a:r>
              <a:rPr lang="en-US" sz="1600" dirty="0" smtClean="0"/>
              <a:t> </a:t>
            </a:r>
            <a:r>
              <a:rPr lang="en-US" sz="1600" dirty="0"/>
              <a:t>entrusted </a:t>
            </a:r>
            <a:r>
              <a:rPr lang="en-US" sz="1600" dirty="0" smtClean="0"/>
              <a:t>tools </a:t>
            </a:r>
            <a:r>
              <a:rPr lang="en-US" sz="1600" dirty="0"/>
              <a:t>and </a:t>
            </a:r>
            <a:r>
              <a:rPr lang="pl-PL" sz="1600" dirty="0" err="1" smtClean="0"/>
              <a:t>moulds</a:t>
            </a:r>
            <a:r>
              <a:rPr lang="en-US" sz="2500" dirty="0" smtClean="0"/>
              <a:t>.</a:t>
            </a:r>
            <a:endParaRPr lang="pl-PL" sz="2500" b="1" dirty="0">
              <a:solidFill>
                <a:srgbClr val="CC0000"/>
              </a:solidFill>
            </a:endParaRPr>
          </a:p>
        </p:txBody>
      </p:sp>
      <p:pic>
        <p:nvPicPr>
          <p:cNvPr id="134149" name="Picture 8" descr="Obraz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19813" y="583575"/>
            <a:ext cx="2897188" cy="180975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4150" name="Obraz 5" descr="Obraz10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59470" y="2621853"/>
            <a:ext cx="2916237" cy="1817687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</p:spPr>
      </p:pic>
      <p:pic>
        <p:nvPicPr>
          <p:cNvPr id="11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9470" y="4648244"/>
            <a:ext cx="2809900" cy="1840302"/>
          </a:xfrm>
          <a:prstGeom prst="rect">
            <a:avLst/>
          </a:prstGeom>
          <a:solidFill>
            <a:schemeClr val="tx1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364438" y="2604814"/>
            <a:ext cx="4464422" cy="240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80000"/>
              </a:lnSpc>
              <a:buFont typeface="Arial" charset="0"/>
              <a:buNone/>
            </a:pPr>
            <a:r>
              <a:rPr lang="pl-PL" altLang="pl-PL" sz="2400" b="1" dirty="0" err="1" smtClean="0">
                <a:solidFill>
                  <a:schemeClr val="tx2"/>
                </a:solidFill>
              </a:rPr>
              <a:t>Possibilities</a:t>
            </a:r>
            <a:r>
              <a:rPr lang="pl-PL" altLang="pl-PL" sz="2400" b="1" dirty="0" smtClean="0">
                <a:solidFill>
                  <a:schemeClr val="tx2"/>
                </a:solidFill>
              </a:rPr>
              <a:t> and </a:t>
            </a:r>
            <a:r>
              <a:rPr lang="pl-PL" altLang="pl-PL" sz="2400" b="1" dirty="0" err="1" smtClean="0">
                <a:solidFill>
                  <a:schemeClr val="tx2"/>
                </a:solidFill>
              </a:rPr>
              <a:t>experience</a:t>
            </a:r>
            <a:endParaRPr lang="pl-PL" altLang="pl-PL" sz="2400" b="1" dirty="0" smtClean="0">
              <a:solidFill>
                <a:schemeClr val="tx2"/>
              </a:solidFill>
            </a:endParaRP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</a:pPr>
            <a:endParaRPr lang="pl-PL" altLang="pl-PL" sz="1800" b="1" dirty="0" smtClean="0"/>
          </a:p>
          <a:p>
            <a:pPr algn="ctr" eaLnBrk="1" hangingPunct="1">
              <a:lnSpc>
                <a:spcPct val="150000"/>
              </a:lnSpc>
              <a:spcBef>
                <a:spcPts val="0"/>
              </a:spcBef>
              <a:buNone/>
            </a:pPr>
            <a:r>
              <a:rPr lang="pl-P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Thanks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to the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software (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CAD) Solid Edge (CAM) CAM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SPRUT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a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skiled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engineering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staff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w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e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provide ongoing maintenance and 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regeneration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l-PL" sz="1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en-US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pl-PL" sz="16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7"/>
          <p:cNvSpPr>
            <a:spLocks noChangeArrowheads="1"/>
          </p:cNvSpPr>
          <p:nvPr/>
        </p:nvSpPr>
        <p:spPr bwMode="auto">
          <a:xfrm>
            <a:off x="251618" y="5013176"/>
            <a:ext cx="540067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SUPERVISION SOFTWARE TOOL supports the management</a:t>
            </a:r>
            <a:b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pl-PL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the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timely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regeneration and maintenance </a:t>
            </a:r>
            <a:r>
              <a:rPr lang="pl-PL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1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tools</a:t>
            </a:r>
            <a:r>
              <a:rPr lang="en-US" sz="16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pl-PL" altLang="pl-PL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 txBox="1">
            <a:spLocks/>
          </p:cNvSpPr>
          <p:nvPr/>
        </p:nvSpPr>
        <p:spPr bwMode="auto">
          <a:xfrm>
            <a:off x="395288" y="115888"/>
            <a:ext cx="8229600" cy="649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Tool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Shop</a:t>
            </a:r>
          </a:p>
        </p:txBody>
      </p:sp>
      <p:pic>
        <p:nvPicPr>
          <p:cNvPr id="5" name="Obraz 4" descr="Obraz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573016"/>
            <a:ext cx="3816350" cy="2447925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8" descr="Obraz 0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7604"/>
            <a:ext cx="3816350" cy="2497137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braz 5" descr="Obraz1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907604"/>
            <a:ext cx="3924300" cy="2520950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6" descr="Obraz11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573016"/>
            <a:ext cx="3924300" cy="2447925"/>
          </a:xfrm>
          <a:prstGeom prst="rect">
            <a:avLst/>
          </a:prstGeom>
          <a:noFill/>
          <a:ln w="38100" cmpd="dbl">
            <a:solidFill>
              <a:srgbClr val="3333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05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26051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grafster.net/a/39/steering-wheel-kia-quoris-2013-photo-1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872" y="3617119"/>
            <a:ext cx="3583061" cy="2628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www.aplaceforeverything.co.uk/static/product_images/pic_2101_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99" y="3514773"/>
            <a:ext cx="3456632" cy="2763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5175" name="Text Box 9"/>
          <p:cNvSpPr txBox="1">
            <a:spLocks noChangeArrowheads="1"/>
          </p:cNvSpPr>
          <p:nvPr/>
        </p:nvSpPr>
        <p:spPr bwMode="auto">
          <a:xfrm>
            <a:off x="395288" y="6227763"/>
            <a:ext cx="8208962" cy="6302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/>
              <a:t> Warszawska 72 St., 82-300 Elbląg,  </a:t>
            </a:r>
            <a:r>
              <a:rPr lang="pl-PL" sz="1400" b="1">
                <a:solidFill>
                  <a:schemeClr val="accent1"/>
                </a:solidFill>
              </a:rPr>
              <a:t>www.hanyang-zas.com.pl</a:t>
            </a:r>
            <a:endParaRPr lang="pl-PL" sz="1400">
              <a:solidFill>
                <a:schemeClr val="accent1"/>
              </a:solidFill>
            </a:endParaRPr>
          </a:p>
          <a:p>
            <a:pPr marL="342900" indent="-342900" algn="ctr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/>
              <a:t>tel.   +48 55 230 77 50, fax.  +48 55 230 77 88</a:t>
            </a:r>
          </a:p>
        </p:txBody>
      </p:sp>
      <p:sp>
        <p:nvSpPr>
          <p:cNvPr id="135176" name="Symbol zastępczy zawartości 2"/>
          <p:cNvSpPr>
            <a:spLocks/>
          </p:cNvSpPr>
          <p:nvPr/>
        </p:nvSpPr>
        <p:spPr bwMode="auto">
          <a:xfrm>
            <a:off x="1692275" y="3068638"/>
            <a:ext cx="5616575" cy="792162"/>
          </a:xfrm>
          <a:prstGeom prst="rect">
            <a:avLst/>
          </a:prstGeom>
          <a:solidFill>
            <a:schemeClr val="bg1">
              <a:alpha val="81960"/>
            </a:schemeClr>
          </a:solidFill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buFont typeface="Arial" charset="0"/>
              <a:buNone/>
            </a:pPr>
            <a:r>
              <a:rPr lang="pl-PL" sz="3200" i="1"/>
              <a:t>- </a:t>
            </a:r>
            <a:r>
              <a:rPr lang="pl-PL" sz="3200" i="1">
                <a:latin typeface="Calibri" pitchFamily="34" charset="0"/>
              </a:rPr>
              <a:t>Thank you for your attention</a:t>
            </a:r>
            <a:r>
              <a:rPr lang="pl-PL" sz="3200" i="1"/>
              <a:t> - </a:t>
            </a:r>
          </a:p>
          <a:p>
            <a:pPr algn="ctr">
              <a:spcBef>
                <a:spcPct val="20000"/>
              </a:spcBef>
              <a:buFont typeface="Arial" charset="0"/>
              <a:buNone/>
            </a:pPr>
            <a:endParaRPr lang="pl-PL" sz="3200" i="1">
              <a:latin typeface="Calibri" pitchFamily="34" charset="0"/>
            </a:endParaRPr>
          </a:p>
        </p:txBody>
      </p:sp>
      <p:pic>
        <p:nvPicPr>
          <p:cNvPr id="10" name="Obraz 10" descr="2008_chevrolet_aveo-pic-20660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6448" y="1168465"/>
            <a:ext cx="3816350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824" y="1168465"/>
            <a:ext cx="4290939" cy="232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Symbol zastępczy zawartości 2"/>
          <p:cNvSpPr>
            <a:spLocks/>
          </p:cNvSpPr>
          <p:nvPr/>
        </p:nvSpPr>
        <p:spPr bwMode="auto">
          <a:xfrm>
            <a:off x="1844675" y="3221038"/>
            <a:ext cx="5616575" cy="792162"/>
          </a:xfrm>
          <a:prstGeom prst="rect">
            <a:avLst/>
          </a:prstGeom>
          <a:solidFill>
            <a:schemeClr val="bg1">
              <a:alpha val="81960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buFont typeface="Arial" charset="0"/>
              <a:buNone/>
            </a:pPr>
            <a:r>
              <a:rPr lang="pl-PL" altLang="pl-PL" i="1" dirty="0">
                <a:latin typeface="Arial" charset="0"/>
              </a:rPr>
              <a:t>- </a:t>
            </a:r>
            <a:r>
              <a:rPr lang="pl-PL" altLang="pl-PL" i="1" dirty="0" err="1" smtClean="0"/>
              <a:t>Thank</a:t>
            </a:r>
            <a:r>
              <a:rPr lang="pl-PL" altLang="pl-PL" i="1" dirty="0" smtClean="0"/>
              <a:t> </a:t>
            </a:r>
            <a:r>
              <a:rPr lang="pl-PL" altLang="pl-PL" i="1" dirty="0" err="1" smtClean="0"/>
              <a:t>you</a:t>
            </a:r>
            <a:r>
              <a:rPr lang="pl-PL" altLang="pl-PL" i="1" dirty="0" smtClean="0"/>
              <a:t> for </a:t>
            </a:r>
            <a:r>
              <a:rPr lang="pl-PL" altLang="pl-PL" i="1" dirty="0" err="1" smtClean="0"/>
              <a:t>your</a:t>
            </a:r>
            <a:r>
              <a:rPr lang="pl-PL" altLang="pl-PL" i="1" dirty="0" smtClean="0"/>
              <a:t> </a:t>
            </a:r>
            <a:r>
              <a:rPr lang="pl-PL" altLang="pl-PL" i="1" dirty="0" err="1" smtClean="0"/>
              <a:t>attention</a:t>
            </a:r>
            <a:r>
              <a:rPr lang="pl-PL" altLang="pl-PL" i="1" dirty="0" smtClean="0"/>
              <a:t> </a:t>
            </a:r>
            <a:r>
              <a:rPr lang="pl-PL" altLang="pl-PL" i="1" dirty="0" smtClean="0">
                <a:latin typeface="Arial" charset="0"/>
              </a:rPr>
              <a:t>- </a:t>
            </a:r>
            <a:endParaRPr lang="pl-PL" altLang="pl-PL" i="1" dirty="0">
              <a:latin typeface="Arial" charset="0"/>
            </a:endParaRPr>
          </a:p>
          <a:p>
            <a:pPr algn="ctr">
              <a:buFont typeface="Arial" charset="0"/>
              <a:buNone/>
            </a:pPr>
            <a:endParaRPr lang="pl-PL" altLang="pl-PL" i="1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74499"/>
            <a:ext cx="3313113" cy="420688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Click="0" advTm="6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Rectangle 2"/>
          <p:cNvSpPr>
            <a:spLocks noChangeArrowheads="1"/>
          </p:cNvSpPr>
          <p:nvPr/>
        </p:nvSpPr>
        <p:spPr bwMode="auto">
          <a:xfrm>
            <a:off x="174907" y="79375"/>
            <a:ext cx="4537075" cy="6278563"/>
          </a:xfrm>
          <a:prstGeom prst="rect">
            <a:avLst/>
          </a:prstGeom>
          <a:gradFill flip="none" rotWithShape="1">
            <a:gsLst>
              <a:gs pos="85001">
                <a:schemeClr val="bg1">
                  <a:lumMod val="95000"/>
                </a:schemeClr>
              </a:gs>
              <a:gs pos="100000">
                <a:srgbClr val="E6E6E6"/>
              </a:gs>
            </a:gsLst>
            <a:path path="circle">
              <a:fillToRect l="50000" t="50000" r="50000" b="50000"/>
            </a:path>
            <a:tileRect/>
          </a:gradFill>
          <a:ln w="38100" cmpd="dbl" algn="ctr">
            <a:solidFill>
              <a:srgbClr val="000000"/>
            </a:solidFill>
            <a:miter lim="800000"/>
            <a:headEnd/>
            <a:tailEnd/>
          </a:ln>
          <a:effectLst/>
          <a:extLst/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28" name="Oval 4"/>
          <p:cNvSpPr>
            <a:spLocks noChangeArrowheads="1"/>
          </p:cNvSpPr>
          <p:nvPr/>
        </p:nvSpPr>
        <p:spPr bwMode="auto">
          <a:xfrm>
            <a:off x="5208701" y="94456"/>
            <a:ext cx="1870075" cy="865188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29" name="Oval 5"/>
          <p:cNvSpPr>
            <a:spLocks noChangeArrowheads="1"/>
          </p:cNvSpPr>
          <p:nvPr/>
        </p:nvSpPr>
        <p:spPr bwMode="auto">
          <a:xfrm>
            <a:off x="7005410" y="100693"/>
            <a:ext cx="1797050" cy="865188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4" name="Text Box 6"/>
          <p:cNvSpPr txBox="1">
            <a:spLocks noChangeArrowheads="1"/>
          </p:cNvSpPr>
          <p:nvPr/>
        </p:nvSpPr>
        <p:spPr bwMode="auto">
          <a:xfrm>
            <a:off x="5457103" y="397668"/>
            <a:ext cx="144145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>
                <a:solidFill>
                  <a:schemeClr val="tx2"/>
                </a:solidFill>
                <a:latin typeface="Constantia" pitchFamily="18" charset="0"/>
              </a:rPr>
              <a:t>STYREN</a:t>
            </a:r>
          </a:p>
        </p:txBody>
      </p:sp>
      <p:sp>
        <p:nvSpPr>
          <p:cNvPr id="5" name="Line 9"/>
          <p:cNvSpPr>
            <a:spLocks noChangeShapeType="1"/>
          </p:cNvSpPr>
          <p:nvPr/>
        </p:nvSpPr>
        <p:spPr bwMode="auto">
          <a:xfrm>
            <a:off x="7092950" y="713581"/>
            <a:ext cx="3175" cy="33813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6" name="Oval 10"/>
          <p:cNvSpPr>
            <a:spLocks noChangeArrowheads="1"/>
          </p:cNvSpPr>
          <p:nvPr/>
        </p:nvSpPr>
        <p:spPr bwMode="auto">
          <a:xfrm>
            <a:off x="5324886" y="1051719"/>
            <a:ext cx="2879725" cy="1223962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6404386" y="1196181"/>
            <a:ext cx="1512888" cy="719138"/>
          </a:xfrm>
          <a:prstGeom prst="ellipse">
            <a:avLst/>
          </a:prstGeom>
          <a:solidFill>
            <a:schemeClr val="bg2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6475824" y="1412081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ZAS</a:t>
            </a:r>
          </a:p>
        </p:txBody>
      </p:sp>
      <p:sp>
        <p:nvSpPr>
          <p:cNvPr id="9" name="Text Box 13"/>
          <p:cNvSpPr txBox="1">
            <a:spLocks noChangeArrowheads="1"/>
          </p:cNvSpPr>
          <p:nvPr/>
        </p:nvSpPr>
        <p:spPr bwMode="auto">
          <a:xfrm>
            <a:off x="5180424" y="1412081"/>
            <a:ext cx="16573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FSO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altLang="pl-PL" sz="1400" dirty="0" smtClean="0">
                <a:solidFill>
                  <a:schemeClr val="tx2"/>
                </a:solidFill>
                <a:latin typeface="Constantia" pitchFamily="18" charset="0"/>
              </a:rPr>
              <a:t>Wars</a:t>
            </a:r>
            <a:r>
              <a:rPr lang="pl-PL" altLang="pl-PL" sz="1400" dirty="0" err="1" smtClean="0">
                <a:solidFill>
                  <a:schemeClr val="tx2"/>
                </a:solidFill>
                <a:latin typeface="Constantia" pitchFamily="18" charset="0"/>
              </a:rPr>
              <a:t>aw</a:t>
            </a:r>
            <a:endParaRPr lang="en-US" altLang="pl-PL" sz="1400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10" name="Line 16"/>
          <p:cNvSpPr>
            <a:spLocks noChangeShapeType="1"/>
          </p:cNvSpPr>
          <p:nvPr/>
        </p:nvSpPr>
        <p:spPr bwMode="auto">
          <a:xfrm>
            <a:off x="7184189" y="2276475"/>
            <a:ext cx="0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11" name="Oval 17"/>
          <p:cNvSpPr>
            <a:spLocks noChangeArrowheads="1"/>
          </p:cNvSpPr>
          <p:nvPr/>
        </p:nvSpPr>
        <p:spPr bwMode="auto">
          <a:xfrm>
            <a:off x="6372225" y="2599530"/>
            <a:ext cx="1512888" cy="719138"/>
          </a:xfrm>
          <a:prstGeom prst="ellipse">
            <a:avLst/>
          </a:prstGeom>
          <a:solidFill>
            <a:schemeClr val="bg2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6443663" y="2742405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>
                <a:solidFill>
                  <a:schemeClr val="tx2"/>
                </a:solidFill>
                <a:latin typeface="Constantia" pitchFamily="18" charset="0"/>
              </a:rPr>
              <a:t>ZAS</a:t>
            </a:r>
          </a:p>
        </p:txBody>
      </p:sp>
      <p:sp>
        <p:nvSpPr>
          <p:cNvPr id="13" name="Oval 19"/>
          <p:cNvSpPr>
            <a:spLocks noChangeArrowheads="1"/>
          </p:cNvSpPr>
          <p:nvPr/>
        </p:nvSpPr>
        <p:spPr bwMode="auto">
          <a:xfrm>
            <a:off x="7524750" y="2383630"/>
            <a:ext cx="1330325" cy="720725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14" name="Line 25"/>
          <p:cNvSpPr>
            <a:spLocks noChangeShapeType="1"/>
          </p:cNvSpPr>
          <p:nvPr/>
        </p:nvSpPr>
        <p:spPr bwMode="auto">
          <a:xfrm flipV="1">
            <a:off x="6196807" y="3175793"/>
            <a:ext cx="287337" cy="142875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15" name="Line 26"/>
          <p:cNvSpPr>
            <a:spLocks noChangeShapeType="1"/>
          </p:cNvSpPr>
          <p:nvPr/>
        </p:nvSpPr>
        <p:spPr bwMode="auto">
          <a:xfrm>
            <a:off x="6403593" y="3318668"/>
            <a:ext cx="144462" cy="2889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16" name="Oval 27"/>
          <p:cNvSpPr>
            <a:spLocks noChangeArrowheads="1"/>
          </p:cNvSpPr>
          <p:nvPr/>
        </p:nvSpPr>
        <p:spPr bwMode="auto">
          <a:xfrm>
            <a:off x="6300788" y="3527424"/>
            <a:ext cx="1728787" cy="792162"/>
          </a:xfrm>
          <a:prstGeom prst="ellipse">
            <a:avLst/>
          </a:prstGeom>
          <a:solidFill>
            <a:schemeClr val="bg2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17" name="Text Box 28"/>
          <p:cNvSpPr txBox="1">
            <a:spLocks noChangeArrowheads="1"/>
          </p:cNvSpPr>
          <p:nvPr/>
        </p:nvSpPr>
        <p:spPr bwMode="auto">
          <a:xfrm>
            <a:off x="6300788" y="3661567"/>
            <a:ext cx="1800225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HANYANG ZAS </a:t>
            </a:r>
            <a:b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</a:b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Sp. z o.o.</a:t>
            </a:r>
          </a:p>
        </p:txBody>
      </p:sp>
      <p:sp>
        <p:nvSpPr>
          <p:cNvPr id="18" name="Oval 29"/>
          <p:cNvSpPr>
            <a:spLocks noChangeArrowheads="1"/>
          </p:cNvSpPr>
          <p:nvPr/>
        </p:nvSpPr>
        <p:spPr bwMode="auto">
          <a:xfrm>
            <a:off x="5219700" y="5204052"/>
            <a:ext cx="3024188" cy="1295400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19" name="Line 30"/>
          <p:cNvSpPr>
            <a:spLocks noChangeShapeType="1"/>
          </p:cNvSpPr>
          <p:nvPr/>
        </p:nvSpPr>
        <p:spPr bwMode="auto">
          <a:xfrm>
            <a:off x="7164388" y="4350519"/>
            <a:ext cx="0" cy="792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endParaRPr lang="pl-PL"/>
          </a:p>
        </p:txBody>
      </p:sp>
      <p:sp>
        <p:nvSpPr>
          <p:cNvPr id="20" name="Oval 31"/>
          <p:cNvSpPr>
            <a:spLocks noChangeArrowheads="1"/>
          </p:cNvSpPr>
          <p:nvPr/>
        </p:nvSpPr>
        <p:spPr bwMode="auto">
          <a:xfrm>
            <a:off x="6300788" y="5516563"/>
            <a:ext cx="1728787" cy="792162"/>
          </a:xfrm>
          <a:prstGeom prst="ellipse">
            <a:avLst/>
          </a:prstGeom>
          <a:solidFill>
            <a:schemeClr val="bg2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21" name="Rectangle 9"/>
          <p:cNvSpPr>
            <a:spLocks noChangeArrowheads="1"/>
          </p:cNvSpPr>
          <p:nvPr/>
        </p:nvSpPr>
        <p:spPr bwMode="auto">
          <a:xfrm>
            <a:off x="8085138" y="6357938"/>
            <a:ext cx="93662" cy="130175"/>
          </a:xfrm>
          <a:prstGeom prst="rect">
            <a:avLst/>
          </a:prstGeom>
          <a:solidFill>
            <a:srgbClr val="CCFF99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000">
              <a:latin typeface="Arial" charset="0"/>
            </a:endParaRPr>
          </a:p>
        </p:txBody>
      </p:sp>
      <p:sp>
        <p:nvSpPr>
          <p:cNvPr id="22" name="Rectangle 9"/>
          <p:cNvSpPr>
            <a:spLocks noChangeArrowheads="1"/>
          </p:cNvSpPr>
          <p:nvPr/>
        </p:nvSpPr>
        <p:spPr bwMode="auto">
          <a:xfrm>
            <a:off x="8078788" y="6554788"/>
            <a:ext cx="93662" cy="130175"/>
          </a:xfrm>
          <a:prstGeom prst="rect">
            <a:avLst/>
          </a:prstGeom>
          <a:solidFill>
            <a:srgbClr val="FFCCFF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000">
              <a:latin typeface="Arial" charset="0"/>
            </a:endParaRPr>
          </a:p>
        </p:txBody>
      </p:sp>
      <p:sp>
        <p:nvSpPr>
          <p:cNvPr id="23" name="Strzałka w górę 22"/>
          <p:cNvSpPr/>
          <p:nvPr/>
        </p:nvSpPr>
        <p:spPr>
          <a:xfrm rot="19837690">
            <a:off x="5433649" y="4939903"/>
            <a:ext cx="221390" cy="405558"/>
          </a:xfrm>
          <a:prstGeom prst="up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24" name="Obiek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344948"/>
              </p:ext>
            </p:extLst>
          </p:nvPr>
        </p:nvGraphicFramePr>
        <p:xfrm>
          <a:off x="6081670" y="5226276"/>
          <a:ext cx="2205037" cy="1409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5" name="Text Box 32"/>
          <p:cNvSpPr txBox="1">
            <a:spLocks noChangeArrowheads="1"/>
          </p:cNvSpPr>
          <p:nvPr/>
        </p:nvSpPr>
        <p:spPr bwMode="auto">
          <a:xfrm>
            <a:off x="6331744" y="5512027"/>
            <a:ext cx="1800225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>
                <a:latin typeface="Constantia" pitchFamily="18" charset="0"/>
              </a:rPr>
              <a:t>HANYANG ZAS </a:t>
            </a:r>
            <a:br>
              <a:rPr lang="pl-PL" altLang="pl-PL" sz="1200" b="1" dirty="0">
                <a:latin typeface="Constantia" pitchFamily="18" charset="0"/>
              </a:rPr>
            </a:br>
            <a:r>
              <a:rPr lang="pl-PL" altLang="pl-PL" sz="1200" b="1" dirty="0">
                <a:latin typeface="Constantia" pitchFamily="18" charset="0"/>
              </a:rPr>
              <a:t>Sp. z o.o.</a:t>
            </a:r>
          </a:p>
        </p:txBody>
      </p:sp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7235825" y="123030"/>
            <a:ext cx="1441450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1200" dirty="0">
              <a:solidFill>
                <a:schemeClr val="tx2"/>
              </a:solidFill>
              <a:latin typeface="Arial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>
                <a:solidFill>
                  <a:schemeClr val="tx2"/>
                </a:solidFill>
                <a:latin typeface="Constantia" pitchFamily="18" charset="0"/>
              </a:rPr>
              <a:t>METAL</a:t>
            </a:r>
          </a:p>
        </p:txBody>
      </p:sp>
      <p:sp>
        <p:nvSpPr>
          <p:cNvPr id="30" name="Text Box 20"/>
          <p:cNvSpPr txBox="1">
            <a:spLocks noChangeArrowheads="1"/>
          </p:cNvSpPr>
          <p:nvPr/>
        </p:nvSpPr>
        <p:spPr bwMode="auto">
          <a:xfrm>
            <a:off x="7451725" y="2599530"/>
            <a:ext cx="14414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Daewoo</a:t>
            </a:r>
          </a:p>
        </p:txBody>
      </p:sp>
      <p:sp>
        <p:nvSpPr>
          <p:cNvPr id="31" name="Oval 23"/>
          <p:cNvSpPr>
            <a:spLocks noChangeArrowheads="1"/>
          </p:cNvSpPr>
          <p:nvPr/>
        </p:nvSpPr>
        <p:spPr bwMode="auto">
          <a:xfrm>
            <a:off x="4787900" y="3175793"/>
            <a:ext cx="1512888" cy="747712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32" name="Text Box 24"/>
          <p:cNvSpPr txBox="1">
            <a:spLocks noChangeArrowheads="1"/>
          </p:cNvSpPr>
          <p:nvPr/>
        </p:nvSpPr>
        <p:spPr bwMode="auto">
          <a:xfrm>
            <a:off x="4859338" y="3234530"/>
            <a:ext cx="14414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 smtClean="0">
                <a:solidFill>
                  <a:schemeClr val="tx2"/>
                </a:solidFill>
                <a:latin typeface="Constantia" pitchFamily="18" charset="0"/>
              </a:rPr>
              <a:t>HANYANG</a:t>
            </a:r>
            <a:endParaRPr lang="pl-PL" altLang="pl-PL" sz="1400" b="1" dirty="0">
              <a:solidFill>
                <a:schemeClr val="tx2"/>
              </a:solidFill>
              <a:latin typeface="Constantia" pitchFamily="18" charset="0"/>
            </a:endParaRP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Precision</a:t>
            </a:r>
          </a:p>
        </p:txBody>
      </p:sp>
      <p:sp>
        <p:nvSpPr>
          <p:cNvPr id="33" name="Oval 34"/>
          <p:cNvSpPr>
            <a:spLocks noChangeArrowheads="1"/>
          </p:cNvSpPr>
          <p:nvPr/>
        </p:nvSpPr>
        <p:spPr bwMode="auto">
          <a:xfrm>
            <a:off x="4828454" y="4174158"/>
            <a:ext cx="1330325" cy="720725"/>
          </a:xfrm>
          <a:prstGeom prst="ellipse">
            <a:avLst/>
          </a:prstGeom>
          <a:solidFill>
            <a:schemeClr val="bg1">
              <a:alpha val="79999"/>
            </a:schemeClr>
          </a:solidFill>
          <a:ln w="38100" cmpd="dbl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endParaRPr lang="pl-PL" altLang="pl-PL" sz="500">
              <a:latin typeface="Arial" charset="0"/>
            </a:endParaRP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4828454" y="4211354"/>
            <a:ext cx="1368425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200" b="1" dirty="0" smtClean="0">
                <a:solidFill>
                  <a:schemeClr val="tx2"/>
                </a:solidFill>
                <a:latin typeface="Constantia" pitchFamily="18" charset="0"/>
              </a:rPr>
              <a:t>Daewoo </a:t>
            </a:r>
            <a:r>
              <a:rPr lang="pl-PL" altLang="pl-PL" sz="1200" b="1" dirty="0" err="1" smtClean="0">
                <a:solidFill>
                  <a:schemeClr val="tx2"/>
                </a:solidFill>
                <a:latin typeface="Constantia" pitchFamily="18" charset="0"/>
              </a:rPr>
              <a:t>withdrew</a:t>
            </a:r>
            <a:r>
              <a:rPr lang="pl-PL" altLang="pl-PL" sz="1200" b="1" dirty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200" b="1" dirty="0" smtClean="0">
                <a:solidFill>
                  <a:schemeClr val="tx2"/>
                </a:solidFill>
                <a:latin typeface="Constantia" pitchFamily="18" charset="0"/>
              </a:rPr>
              <a:t>          </a:t>
            </a:r>
            <a:r>
              <a:rPr lang="pl-PL" altLang="pl-PL" sz="1200" b="1" dirty="0" err="1" smtClean="0">
                <a:solidFill>
                  <a:schemeClr val="tx2"/>
                </a:solidFill>
                <a:latin typeface="Constantia" pitchFamily="18" charset="0"/>
              </a:rPr>
              <a:t>its</a:t>
            </a:r>
            <a:r>
              <a:rPr lang="pl-PL" altLang="pl-PL" sz="1200" b="1" dirty="0" smtClean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200" b="1" dirty="0" err="1" smtClean="0">
                <a:solidFill>
                  <a:schemeClr val="tx2"/>
                </a:solidFill>
                <a:latin typeface="Constantia" pitchFamily="18" charset="0"/>
              </a:rPr>
              <a:t>shares</a:t>
            </a:r>
            <a:endParaRPr lang="pl-PL" altLang="pl-PL" sz="1200" b="1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39" name="Text Box 33"/>
          <p:cNvSpPr txBox="1">
            <a:spLocks noChangeArrowheads="1"/>
          </p:cNvSpPr>
          <p:nvPr/>
        </p:nvSpPr>
        <p:spPr bwMode="auto">
          <a:xfrm>
            <a:off x="4859338" y="5564414"/>
            <a:ext cx="1657350" cy="630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pl-PL" altLang="pl-PL" sz="1400" b="1" dirty="0">
                <a:solidFill>
                  <a:schemeClr val="tx2"/>
                </a:solidFill>
                <a:latin typeface="Constantia" pitchFamily="18" charset="0"/>
              </a:rPr>
              <a:t>FSO</a:t>
            </a:r>
          </a:p>
          <a:p>
            <a:pPr algn="ctr">
              <a:spcBef>
                <a:spcPct val="50000"/>
              </a:spcBef>
              <a:buFont typeface="Arial" charset="0"/>
              <a:buNone/>
            </a:pPr>
            <a:r>
              <a:rPr lang="en-US" altLang="pl-PL" sz="1400" dirty="0">
                <a:solidFill>
                  <a:schemeClr val="tx2"/>
                </a:solidFill>
                <a:latin typeface="Constantia" pitchFamily="18" charset="0"/>
              </a:rPr>
              <a:t>         </a:t>
            </a:r>
            <a:r>
              <a:rPr lang="en-US" altLang="pl-PL" sz="1400" dirty="0" smtClean="0">
                <a:solidFill>
                  <a:schemeClr val="tx2"/>
                </a:solidFill>
                <a:latin typeface="Constantia" pitchFamily="18" charset="0"/>
              </a:rPr>
              <a:t>War</a:t>
            </a:r>
            <a:r>
              <a:rPr lang="pl-PL" altLang="pl-PL" sz="1400" dirty="0" err="1" smtClean="0">
                <a:solidFill>
                  <a:schemeClr val="tx2"/>
                </a:solidFill>
                <a:latin typeface="Constantia" pitchFamily="18" charset="0"/>
              </a:rPr>
              <a:t>saw</a:t>
            </a:r>
            <a:endParaRPr lang="en-US" altLang="pl-PL" sz="1400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40" name="Text Box 10"/>
          <p:cNvSpPr txBox="1">
            <a:spLocks noChangeArrowheads="1"/>
          </p:cNvSpPr>
          <p:nvPr/>
        </p:nvSpPr>
        <p:spPr bwMode="auto">
          <a:xfrm>
            <a:off x="8132763" y="6291263"/>
            <a:ext cx="1089025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1000" b="1" dirty="0">
                <a:solidFill>
                  <a:schemeClr val="tx2"/>
                </a:solidFill>
                <a:latin typeface="Constantia" pitchFamily="18" charset="0"/>
              </a:rPr>
              <a:t>90% FSO S.A.</a:t>
            </a:r>
          </a:p>
        </p:txBody>
      </p:sp>
      <p:sp>
        <p:nvSpPr>
          <p:cNvPr id="41" name="Text Box 10"/>
          <p:cNvSpPr txBox="1">
            <a:spLocks noChangeArrowheads="1"/>
          </p:cNvSpPr>
          <p:nvPr/>
        </p:nvSpPr>
        <p:spPr bwMode="auto">
          <a:xfrm>
            <a:off x="8154988" y="6496050"/>
            <a:ext cx="1090612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Font typeface="Arial" charset="0"/>
              <a:buNone/>
            </a:pPr>
            <a:r>
              <a:rPr lang="pl-PL" altLang="pl-PL" sz="1000" b="1" dirty="0">
                <a:solidFill>
                  <a:schemeClr val="tx2"/>
                </a:solidFill>
                <a:latin typeface="Constantia" pitchFamily="18" charset="0"/>
              </a:rPr>
              <a:t>10% H&amp;D Co.</a:t>
            </a:r>
          </a:p>
        </p:txBody>
      </p:sp>
      <p:pic>
        <p:nvPicPr>
          <p:cNvPr id="4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247932" y="1393824"/>
            <a:ext cx="446405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ts val="0"/>
              </a:spcBef>
            </a:pPr>
            <a:r>
              <a:rPr lang="pl-PL" altLang="pl-PL" sz="2000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pl-PL" altLang="pl-PL" sz="1600" b="1" dirty="0">
                <a:solidFill>
                  <a:schemeClr val="tx2"/>
                </a:solidFill>
                <a:latin typeface="Constantia" pitchFamily="18" charset="0"/>
              </a:rPr>
              <a:t>1972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dirty="0">
                <a:solidFill>
                  <a:schemeClr val="tx2"/>
                </a:solidFill>
                <a:latin typeface="Constantia" pitchFamily="18" charset="0"/>
              </a:rPr>
              <a:t>– </a:t>
            </a:r>
            <a:r>
              <a:rPr lang="en-US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Establish</a:t>
            </a:r>
            <a:r>
              <a:rPr lang="pl-PL" altLang="pl-PL" sz="1600" dirty="0" err="1">
                <a:solidFill>
                  <a:schemeClr val="tx2"/>
                </a:solidFill>
                <a:latin typeface="Constantia" panose="02030602050306030303" pitchFamily="18" charset="0"/>
              </a:rPr>
              <a:t>ment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of</a:t>
            </a:r>
            <a:r>
              <a:rPr lang="en-US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ZAS Company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/>
            </a:r>
            <a:b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              </a:t>
            </a:r>
            <a:r>
              <a:rPr lang="en-US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by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merger </a:t>
            </a:r>
            <a:r>
              <a:rPr lang="en-US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of two companies: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/>
            </a:r>
            <a:b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               ZTS</a:t>
            </a:r>
            <a:r>
              <a:rPr lang="en-US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altLang="pl-PL" sz="1600" dirty="0" err="1" smtClean="0">
                <a:solidFill>
                  <a:schemeClr val="tx2"/>
                </a:solidFill>
                <a:latin typeface="Constantia" panose="02030602050306030303" pitchFamily="18" charset="0"/>
              </a:rPr>
              <a:t>Styren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and </a:t>
            </a:r>
            <a:r>
              <a:rPr lang="en-US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Metal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.</a:t>
            </a:r>
          </a:p>
        </p:txBody>
      </p:sp>
      <p:sp>
        <p:nvSpPr>
          <p:cNvPr id="44" name="Text Box 15"/>
          <p:cNvSpPr txBox="1">
            <a:spLocks noChangeArrowheads="1"/>
          </p:cNvSpPr>
          <p:nvPr/>
        </p:nvSpPr>
        <p:spPr bwMode="auto">
          <a:xfrm>
            <a:off x="1072662" y="2420937"/>
            <a:ext cx="32385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pl-PL" altLang="pl-PL" sz="1600" dirty="0" err="1">
                <a:solidFill>
                  <a:schemeClr val="tx2"/>
                </a:solidFill>
                <a:latin typeface="Constantia" panose="0203060205030603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Inclusion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 ZAS to FSO Company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/>
            </a:r>
            <a:b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  <a:ea typeface="Verdana" panose="020B0604030504040204" pitchFamily="34" charset="0"/>
                <a:cs typeface="Verdana" panose="020B0604030504040204" pitchFamily="34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in </a:t>
            </a:r>
            <a:r>
              <a:rPr lang="pl-PL" altLang="pl-PL" sz="1600" dirty="0" err="1">
                <a:solidFill>
                  <a:schemeClr val="tx2"/>
                </a:solidFill>
                <a:latin typeface="Constantia" panose="0203060205030603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Warsaw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  <a:ea typeface="Verdana" panose="020B0604030504040204" pitchFamily="34" charset="0"/>
                <a:cs typeface="Verdana" panose="020B0604030504040204" pitchFamily="34" charset="0"/>
              </a:rPr>
              <a:t>.</a:t>
            </a:r>
          </a:p>
        </p:txBody>
      </p:sp>
      <p:sp>
        <p:nvSpPr>
          <p:cNvPr id="45" name="Text Box 22"/>
          <p:cNvSpPr txBox="1">
            <a:spLocks noChangeArrowheads="1"/>
          </p:cNvSpPr>
          <p:nvPr/>
        </p:nvSpPr>
        <p:spPr bwMode="auto">
          <a:xfrm>
            <a:off x="247932" y="4013344"/>
            <a:ext cx="4464050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altLang="pl-PL" sz="2000" dirty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b="1" dirty="0" smtClean="0">
                <a:solidFill>
                  <a:schemeClr val="tx2"/>
                </a:solidFill>
                <a:latin typeface="Constantia" pitchFamily="18" charset="0"/>
              </a:rPr>
              <a:t>1997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– </a:t>
            </a:r>
            <a:r>
              <a:rPr lang="pl-PL" altLang="pl-PL" sz="1600" dirty="0" err="1">
                <a:solidFill>
                  <a:schemeClr val="tx2"/>
                </a:solidFill>
                <a:latin typeface="Constantia" panose="02030602050306030303" pitchFamily="18" charset="0"/>
              </a:rPr>
              <a:t>Conclusion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of </a:t>
            </a:r>
            <a:r>
              <a:rPr lang="pl-PL" altLang="pl-PL" sz="1600" dirty="0" err="1">
                <a:solidFill>
                  <a:schemeClr val="tx2"/>
                </a:solidFill>
                <a:latin typeface="Constantia" panose="02030602050306030303" pitchFamily="18" charset="0"/>
              </a:rPr>
              <a:t>agreement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/>
            </a:r>
            <a:b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              with 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HANYANG Precision – 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            establishment 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of the HANYANG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ZAS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            Company.</a:t>
            </a:r>
            <a:endParaRPr lang="pl-PL" altLang="pl-PL" sz="1600" dirty="0">
              <a:solidFill>
                <a:schemeClr val="tx2"/>
              </a:solidFill>
              <a:latin typeface="Constantia" pitchFamily="18" charset="0"/>
            </a:endParaRPr>
          </a:p>
        </p:txBody>
      </p:sp>
      <p:sp>
        <p:nvSpPr>
          <p:cNvPr id="46" name="Rectangle 39"/>
          <p:cNvSpPr>
            <a:spLocks noGrp="1" noChangeArrowheads="1"/>
          </p:cNvSpPr>
          <p:nvPr>
            <p:ph type="title"/>
          </p:nvPr>
        </p:nvSpPr>
        <p:spPr>
          <a:xfrm>
            <a:off x="789269" y="488949"/>
            <a:ext cx="3384550" cy="1079500"/>
          </a:xfrm>
        </p:spPr>
        <p:txBody>
          <a:bodyPr/>
          <a:lstStyle/>
          <a:p>
            <a:pPr>
              <a:defRPr/>
            </a:pPr>
            <a:r>
              <a:rPr lang="pl-PL" altLang="pl-PL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Constantia" panose="02030602050306030303" pitchFamily="18" charset="0"/>
                <a:cs typeface="Arial" panose="020B0604020202020204" pitchFamily="34" charset="0"/>
              </a:rPr>
              <a:t>THE HISTORY</a:t>
            </a:r>
            <a:endParaRPr lang="pl-PL" altLang="pl-PL" sz="2000" b="1" dirty="0">
              <a:effectLst>
                <a:outerShdw blurRad="38100" dist="38100" dir="2700000" algn="tl">
                  <a:srgbClr val="FFFFFF"/>
                </a:outerShdw>
              </a:effectLst>
              <a:latin typeface="Constantia" panose="02030602050306030303" pitchFamily="18" charset="0"/>
              <a:cs typeface="Arial" panose="020B0604020202020204" pitchFamily="34" charset="0"/>
            </a:endParaRPr>
          </a:p>
        </p:txBody>
      </p:sp>
      <p:pic>
        <p:nvPicPr>
          <p:cNvPr id="47" name="Picture 40" descr="decorative-lines-2_lar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829" b="38693"/>
          <a:stretch>
            <a:fillRect/>
          </a:stretch>
        </p:blipFill>
        <p:spPr bwMode="auto">
          <a:xfrm>
            <a:off x="1652869" y="236537"/>
            <a:ext cx="1655763" cy="37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" name="Text Box 21"/>
          <p:cNvSpPr txBox="1">
            <a:spLocks noChangeArrowheads="1"/>
          </p:cNvSpPr>
          <p:nvPr/>
        </p:nvSpPr>
        <p:spPr bwMode="auto">
          <a:xfrm>
            <a:off x="279706" y="3228582"/>
            <a:ext cx="482441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altLang="pl-PL" sz="2000" b="1" dirty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b="1" dirty="0">
                <a:solidFill>
                  <a:schemeClr val="tx2"/>
                </a:solidFill>
                <a:latin typeface="Constantia" pitchFamily="18" charset="0"/>
              </a:rPr>
              <a:t>1996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– </a:t>
            </a:r>
            <a:r>
              <a:rPr lang="pl-PL" altLang="pl-PL" sz="1600" dirty="0">
                <a:solidFill>
                  <a:schemeClr val="tx2"/>
                </a:solidFill>
                <a:latin typeface="Constantia" pitchFamily="18" charset="0"/>
              </a:rPr>
              <a:t>ZAS </a:t>
            </a:r>
            <a:r>
              <a:rPr lang="en-US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Transform</a:t>
            </a:r>
            <a:r>
              <a:rPr lang="pl-PL" altLang="pl-PL" sz="1600" dirty="0" err="1">
                <a:solidFill>
                  <a:schemeClr val="tx2"/>
                </a:solidFill>
                <a:latin typeface="Constantia" panose="02030602050306030303" pitchFamily="18" charset="0"/>
              </a:rPr>
              <a:t>ation</a:t>
            </a:r>
            <a:r>
              <a:rPr lang="en-US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into a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en-US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partnership </a:t>
            </a:r>
            <a:r>
              <a:rPr lang="pl-PL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         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              </a:t>
            </a:r>
            <a:r>
              <a:rPr lang="en-US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with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the </a:t>
            </a:r>
            <a:r>
              <a:rPr lang="en-US" altLang="pl-PL" sz="1600" dirty="0" smtClean="0">
                <a:solidFill>
                  <a:schemeClr val="tx2"/>
                </a:solidFill>
                <a:latin typeface="Constantia" panose="02030602050306030303" pitchFamily="18" charset="0"/>
              </a:rPr>
              <a:t>Korean </a:t>
            </a:r>
            <a:r>
              <a:rPr lang="en-US" altLang="pl-PL" sz="1600" dirty="0">
                <a:solidFill>
                  <a:schemeClr val="tx2"/>
                </a:solidFill>
                <a:latin typeface="Constantia" panose="02030602050306030303" pitchFamily="18" charset="0"/>
              </a:rPr>
              <a:t>Concern Daewoo.</a:t>
            </a:r>
            <a:endParaRPr lang="pl-PL" altLang="pl-PL" sz="16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  <p:sp>
        <p:nvSpPr>
          <p:cNvPr id="50" name="Text Box 37"/>
          <p:cNvSpPr txBox="1">
            <a:spLocks noChangeArrowheads="1"/>
          </p:cNvSpPr>
          <p:nvPr/>
        </p:nvSpPr>
        <p:spPr bwMode="auto">
          <a:xfrm>
            <a:off x="288606" y="5137412"/>
            <a:ext cx="460851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l-PL" altLang="pl-PL" sz="2000" b="1" dirty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b="1" dirty="0" smtClean="0">
                <a:solidFill>
                  <a:schemeClr val="tx2"/>
                </a:solidFill>
                <a:latin typeface="Constantia" pitchFamily="18" charset="0"/>
              </a:rPr>
              <a:t>2011 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–  HANYANG Precision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has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transfered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             the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ownership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of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shares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to H&amp;D,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            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both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operating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within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the same </a:t>
            </a:r>
            <a:b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</a:b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            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capital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 </a:t>
            </a:r>
            <a:r>
              <a:rPr lang="pl-PL" altLang="pl-PL" sz="1600" dirty="0" err="1" smtClean="0">
                <a:solidFill>
                  <a:schemeClr val="tx2"/>
                </a:solidFill>
                <a:latin typeface="Constantia" pitchFamily="18" charset="0"/>
              </a:rPr>
              <a:t>group</a:t>
            </a:r>
            <a:r>
              <a:rPr lang="pl-PL" altLang="pl-PL" sz="1600" dirty="0" smtClean="0">
                <a:solidFill>
                  <a:schemeClr val="tx2"/>
                </a:solidFill>
                <a:latin typeface="Constantia" pitchFamily="18" charset="0"/>
              </a:rPr>
              <a:t>.</a:t>
            </a:r>
            <a:endParaRPr lang="en-US" altLang="pl-PL" sz="1600" dirty="0">
              <a:solidFill>
                <a:schemeClr val="tx2"/>
              </a:solidFill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397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ytuł 1"/>
          <p:cNvSpPr>
            <a:spLocks noGrp="1"/>
          </p:cNvSpPr>
          <p:nvPr>
            <p:ph type="title" idx="4294967295"/>
          </p:nvPr>
        </p:nvSpPr>
        <p:spPr>
          <a:xfrm>
            <a:off x="468313" y="0"/>
            <a:ext cx="8229600" cy="908050"/>
          </a:xfrm>
        </p:spPr>
        <p:txBody>
          <a:bodyPr/>
          <a:lstStyle/>
          <a:p>
            <a:pPr eaLnBrk="1" hangingPunct="1"/>
            <a:r>
              <a:rPr lang="pl-PL" sz="40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Highlights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of the </a:t>
            </a:r>
            <a:r>
              <a:rPr lang="pl-PL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</a:t>
            </a:r>
            <a:r>
              <a:rPr lang="pl-PL" sz="4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ompany</a:t>
            </a:r>
          </a:p>
        </p:txBody>
      </p:sp>
      <p:sp>
        <p:nvSpPr>
          <p:cNvPr id="20482" name="Text Box 7"/>
          <p:cNvSpPr txBox="1">
            <a:spLocks noChangeArrowheads="1"/>
          </p:cNvSpPr>
          <p:nvPr/>
        </p:nvSpPr>
        <p:spPr bwMode="auto">
          <a:xfrm>
            <a:off x="684213" y="765175"/>
            <a:ext cx="8208962" cy="5995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pl-PL" sz="1400" b="1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1972 – FSO </a:t>
            </a:r>
            <a:r>
              <a:rPr lang="pl-PL" sz="1400" dirty="0"/>
              <a:t>– </a:t>
            </a:r>
            <a:r>
              <a:rPr lang="pl-PL" sz="1300" dirty="0"/>
              <a:t>establishment of Zakład Armatury Samochodowej (ZTS STYREN and Spółdzielnia METAL)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1972 – 1996 – FSO </a:t>
            </a:r>
            <a:r>
              <a:rPr lang="pl-PL" sz="1400" dirty="0"/>
              <a:t>– Fiat, Polonez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1996 – FSO </a:t>
            </a:r>
            <a:r>
              <a:rPr lang="pl-PL" sz="1400" b="1" dirty="0" err="1"/>
              <a:t>conversion</a:t>
            </a:r>
            <a:r>
              <a:rPr lang="pl-PL" sz="1400" b="1" dirty="0"/>
              <a:t> </a:t>
            </a:r>
            <a:r>
              <a:rPr lang="pl-PL" sz="1400" dirty="0"/>
              <a:t>– from </a:t>
            </a:r>
            <a:r>
              <a:rPr lang="pl-PL" sz="1400" dirty="0" err="1"/>
              <a:t>state-owned</a:t>
            </a:r>
            <a:r>
              <a:rPr lang="pl-PL" sz="1400" dirty="0"/>
              <a:t> </a:t>
            </a:r>
            <a:r>
              <a:rPr lang="pl-PL" sz="1400" dirty="0" err="1"/>
              <a:t>enterprise</a:t>
            </a:r>
            <a:r>
              <a:rPr lang="pl-PL" sz="1400" dirty="0"/>
              <a:t> </a:t>
            </a:r>
            <a:r>
              <a:rPr lang="pl-PL" sz="1400" dirty="0" err="1"/>
              <a:t>into</a:t>
            </a:r>
            <a:r>
              <a:rPr lang="pl-PL" sz="1400" dirty="0"/>
              <a:t> Daewoo </a:t>
            </a:r>
            <a:r>
              <a:rPr lang="pl-PL" sz="1400" dirty="0" err="1"/>
              <a:t>Korean</a:t>
            </a:r>
            <a:r>
              <a:rPr lang="pl-PL" sz="1400" dirty="0"/>
              <a:t> </a:t>
            </a:r>
            <a:r>
              <a:rPr lang="pl-PL" sz="1400" dirty="0" err="1"/>
              <a:t>company</a:t>
            </a:r>
            <a:endParaRPr lang="pl-PL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1997 – </a:t>
            </a:r>
            <a:r>
              <a:rPr lang="pl-PL" sz="1400" b="1" dirty="0" err="1"/>
              <a:t>Hanyang</a:t>
            </a:r>
            <a:r>
              <a:rPr lang="pl-PL" sz="1400" b="1" dirty="0"/>
              <a:t> ZAS </a:t>
            </a:r>
            <a:r>
              <a:rPr lang="pl-PL" sz="1400" dirty="0"/>
              <a:t>– </a:t>
            </a:r>
            <a:r>
              <a:rPr lang="pl-PL" sz="1400" dirty="0" err="1"/>
              <a:t>signing</a:t>
            </a:r>
            <a:r>
              <a:rPr lang="pl-PL" sz="1400" dirty="0"/>
              <a:t> a </a:t>
            </a:r>
            <a:r>
              <a:rPr lang="pl-PL" sz="1400" dirty="0" err="1"/>
              <a:t>contract</a:t>
            </a:r>
            <a:r>
              <a:rPr lang="pl-PL" sz="1400" dirty="0"/>
              <a:t> with the </a:t>
            </a:r>
            <a:r>
              <a:rPr lang="pl-PL" sz="1400" dirty="0" err="1"/>
              <a:t>Korean</a:t>
            </a:r>
            <a:r>
              <a:rPr lang="pl-PL" sz="1400" dirty="0"/>
              <a:t> </a:t>
            </a:r>
            <a:r>
              <a:rPr lang="pl-PL" sz="1400" dirty="0" err="1"/>
              <a:t>company</a:t>
            </a:r>
            <a:r>
              <a:rPr lang="pl-PL" sz="1400" dirty="0"/>
              <a:t> HANYANG </a:t>
            </a:r>
            <a:r>
              <a:rPr lang="pl-PL" sz="1400" dirty="0" smtClean="0"/>
              <a:t>Precision</a:t>
            </a:r>
            <a:endParaRPr lang="fr-FR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fr-FR" sz="1400" b="1" dirty="0"/>
              <a:t>1996 – 200</a:t>
            </a:r>
            <a:r>
              <a:rPr lang="pl-PL" sz="1400" b="1" dirty="0"/>
              <a:t>7</a:t>
            </a:r>
            <a:r>
              <a:rPr lang="fr-FR" sz="1400" b="1" dirty="0"/>
              <a:t> – Daewoo FSO </a:t>
            </a:r>
            <a:r>
              <a:rPr lang="fr-FR" sz="1400" dirty="0"/>
              <a:t>- Polonez Plus, Matiz, Nubira, Lanos</a:t>
            </a:r>
            <a:endParaRPr lang="pl-PL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1998 – ISO 9001 </a:t>
            </a:r>
            <a:r>
              <a:rPr lang="pl-PL" sz="1400" b="1" dirty="0" err="1"/>
              <a:t>certificate</a:t>
            </a:r>
            <a:endParaRPr lang="pl-PL" sz="1400" b="1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1999 – 2006/ 2009-2011 – IKEA </a:t>
            </a:r>
            <a:r>
              <a:rPr lang="pl-PL" sz="1400" dirty="0"/>
              <a:t>– </a:t>
            </a:r>
            <a:r>
              <a:rPr lang="pl-PL" sz="1400" dirty="0" err="1"/>
              <a:t>Rationell</a:t>
            </a:r>
            <a:r>
              <a:rPr lang="pl-PL" sz="1400" dirty="0"/>
              <a:t>, </a:t>
            </a:r>
            <a:r>
              <a:rPr lang="pl-PL" sz="1400" dirty="0" err="1"/>
              <a:t>Risten</a:t>
            </a:r>
            <a:r>
              <a:rPr lang="pl-PL" sz="1400" dirty="0"/>
              <a:t>, </a:t>
            </a:r>
            <a:r>
              <a:rPr lang="pl-PL" sz="1400" dirty="0" err="1"/>
              <a:t>Leckmann</a:t>
            </a:r>
            <a:endParaRPr lang="pl-PL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2004 – ISO/TS </a:t>
            </a:r>
            <a:r>
              <a:rPr lang="pl-PL" sz="1400" b="1" dirty="0" err="1"/>
              <a:t>certificate</a:t>
            </a:r>
            <a:endParaRPr lang="pl-PL" sz="1400" b="1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2003 – 2004 – </a:t>
            </a:r>
            <a:r>
              <a:rPr lang="pl-PL" sz="1400" b="1" dirty="0" err="1"/>
              <a:t>company</a:t>
            </a:r>
            <a:r>
              <a:rPr lang="pl-PL" sz="1400" b="1" dirty="0"/>
              <a:t> </a:t>
            </a:r>
            <a:r>
              <a:rPr lang="pl-PL" sz="1400" b="1" dirty="0" err="1"/>
              <a:t>restructuring</a:t>
            </a:r>
            <a:endParaRPr lang="pl-PL" sz="1400" b="1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2004 – 2012 – </a:t>
            </a:r>
            <a:r>
              <a:rPr lang="pl-PL" sz="1400" b="1" dirty="0" err="1"/>
              <a:t>Rosti</a:t>
            </a:r>
            <a:r>
              <a:rPr lang="pl-PL" sz="1400" b="1" dirty="0"/>
              <a:t> </a:t>
            </a:r>
            <a:r>
              <a:rPr lang="pl-PL" sz="1400" dirty="0"/>
              <a:t>– Philips, Napoleon, TUNA, </a:t>
            </a:r>
            <a:r>
              <a:rPr lang="pl-PL" sz="1400" dirty="0" err="1"/>
              <a:t>senseo</a:t>
            </a:r>
            <a:r>
              <a:rPr lang="pl-PL" sz="1400" dirty="0"/>
              <a:t>, tank lid, </a:t>
            </a:r>
            <a:r>
              <a:rPr lang="pl-PL" sz="1400" dirty="0" err="1"/>
              <a:t>base</a:t>
            </a:r>
            <a:r>
              <a:rPr lang="pl-PL" sz="1400" dirty="0"/>
              <a:t> </a:t>
            </a:r>
            <a:r>
              <a:rPr lang="pl-PL" sz="1400" dirty="0" err="1"/>
              <a:t>plate</a:t>
            </a:r>
            <a:r>
              <a:rPr lang="pl-PL" sz="1400" dirty="0"/>
              <a:t>, </a:t>
            </a:r>
            <a:r>
              <a:rPr lang="pl-PL" sz="1400" dirty="0" err="1"/>
              <a:t>filter</a:t>
            </a:r>
            <a:endParaRPr lang="pl-PL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2005 – ZAO ZAZ </a:t>
            </a:r>
            <a:r>
              <a:rPr lang="pl-PL" sz="1400" b="1" dirty="0" err="1"/>
              <a:t>Ukraine</a:t>
            </a:r>
            <a:r>
              <a:rPr lang="pl-PL" sz="1400" b="1" dirty="0"/>
              <a:t> </a:t>
            </a:r>
            <a:r>
              <a:rPr lang="pl-PL" sz="1400" dirty="0"/>
              <a:t>– </a:t>
            </a:r>
            <a:r>
              <a:rPr lang="pl-PL" sz="1400" dirty="0" err="1"/>
              <a:t>acquisition</a:t>
            </a:r>
            <a:r>
              <a:rPr lang="pl-PL" sz="1400" dirty="0"/>
              <a:t> of FSO </a:t>
            </a:r>
            <a:r>
              <a:rPr lang="pl-PL" sz="1400" dirty="0" err="1"/>
              <a:t>shares</a:t>
            </a:r>
            <a:endParaRPr lang="pl-PL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2005 – 2011 </a:t>
            </a:r>
            <a:r>
              <a:rPr lang="pl-PL" sz="1400" b="1" dirty="0" err="1"/>
              <a:t>Thule</a:t>
            </a:r>
            <a:r>
              <a:rPr lang="pl-PL" sz="1400" b="1" dirty="0"/>
              <a:t> </a:t>
            </a:r>
            <a:r>
              <a:rPr lang="pl-PL" sz="1400" dirty="0"/>
              <a:t>- Suzuki, Fiat, Ford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2008 – 2011 Adam Opel </a:t>
            </a:r>
            <a:r>
              <a:rPr lang="pl-PL" sz="1400" dirty="0"/>
              <a:t>– Astra 2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2008 – 2011 Project GM DAT </a:t>
            </a:r>
            <a:r>
              <a:rPr lang="pl-PL" sz="1400" dirty="0"/>
              <a:t>- Chevrolet </a:t>
            </a:r>
            <a:r>
              <a:rPr lang="pl-PL" sz="1400" dirty="0" err="1"/>
              <a:t>Aveo</a:t>
            </a:r>
            <a:endParaRPr lang="pl-PL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2009 – </a:t>
            </a:r>
            <a:r>
              <a:rPr lang="pl-PL" sz="1400" b="1" dirty="0" err="1"/>
              <a:t>Plast</a:t>
            </a:r>
            <a:r>
              <a:rPr lang="pl-PL" sz="1400" b="1" dirty="0"/>
              <a:t> Team </a:t>
            </a:r>
            <a:r>
              <a:rPr lang="pl-PL" sz="1400" dirty="0"/>
              <a:t>– </a:t>
            </a:r>
            <a:r>
              <a:rPr lang="pl-PL" sz="1400" dirty="0" err="1"/>
              <a:t>expanding</a:t>
            </a:r>
            <a:r>
              <a:rPr lang="pl-PL" sz="1400" dirty="0"/>
              <a:t> the </a:t>
            </a:r>
            <a:r>
              <a:rPr lang="pl-PL" sz="1400" dirty="0" err="1"/>
              <a:t>cooperation</a:t>
            </a:r>
            <a:r>
              <a:rPr lang="pl-PL" sz="1400" dirty="0"/>
              <a:t> – </a:t>
            </a:r>
            <a:r>
              <a:rPr lang="pl-PL" sz="1400" dirty="0" smtClean="0"/>
              <a:t>products </a:t>
            </a:r>
            <a:r>
              <a:rPr lang="pl-PL" sz="1400" dirty="0"/>
              <a:t>for </a:t>
            </a:r>
            <a:r>
              <a:rPr lang="pl-PL" sz="1400" dirty="0" err="1"/>
              <a:t>household</a:t>
            </a:r>
            <a:r>
              <a:rPr lang="pl-PL" sz="1400" dirty="0"/>
              <a:t>  </a:t>
            </a:r>
            <a:r>
              <a:rPr lang="pl-PL" sz="1400" dirty="0" err="1"/>
              <a:t>goods</a:t>
            </a:r>
            <a:r>
              <a:rPr lang="pl-PL" sz="1400" dirty="0"/>
              <a:t> market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2010 – </a:t>
            </a:r>
            <a:r>
              <a:rPr lang="pl-PL" sz="1400" b="1" dirty="0" err="1"/>
              <a:t>Plast</a:t>
            </a:r>
            <a:r>
              <a:rPr lang="pl-PL" sz="1400" b="1" dirty="0"/>
              <a:t> Team </a:t>
            </a:r>
            <a:r>
              <a:rPr lang="pl-PL" sz="1400" dirty="0"/>
              <a:t>– </a:t>
            </a:r>
            <a:r>
              <a:rPr lang="pl-PL" sz="1400" dirty="0" smtClean="0"/>
              <a:t>Lego </a:t>
            </a:r>
            <a:r>
              <a:rPr lang="pl-PL" sz="1400" dirty="0" err="1" smtClean="0"/>
              <a:t>storage</a:t>
            </a:r>
            <a:r>
              <a:rPr lang="pl-PL" sz="1400" dirty="0" smtClean="0"/>
              <a:t> </a:t>
            </a:r>
            <a:r>
              <a:rPr lang="pl-PL" sz="1400" dirty="0" err="1" smtClean="0"/>
              <a:t>boxes</a:t>
            </a:r>
            <a:endParaRPr lang="pl-PL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2011 – SMR </a:t>
            </a:r>
            <a:r>
              <a:rPr lang="pl-PL" sz="1400" dirty="0"/>
              <a:t>- Opel Astra 4 (3HB and </a:t>
            </a:r>
            <a:r>
              <a:rPr lang="pl-PL" sz="1400" dirty="0" err="1"/>
              <a:t>Cabrio</a:t>
            </a:r>
            <a:r>
              <a:rPr lang="pl-PL" sz="1400" dirty="0"/>
              <a:t>)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2011 – Sapa </a:t>
            </a:r>
            <a:r>
              <a:rPr lang="pl-PL" sz="1400" dirty="0"/>
              <a:t>- </a:t>
            </a:r>
            <a:r>
              <a:rPr lang="pl-PL" sz="1400" dirty="0" err="1"/>
              <a:t>project</a:t>
            </a:r>
            <a:r>
              <a:rPr lang="pl-PL" sz="1400" dirty="0"/>
              <a:t> NBC (Suzuki, Fiat), B90 Dacia Cross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/>
              <a:t>2013 – ROOM COPENHAGEN </a:t>
            </a:r>
            <a:r>
              <a:rPr lang="pl-PL" sz="1400" dirty="0" smtClean="0"/>
              <a:t>– Lego </a:t>
            </a:r>
            <a:r>
              <a:rPr lang="pl-PL" sz="1400" dirty="0" err="1" smtClean="0"/>
              <a:t>storage</a:t>
            </a:r>
            <a:r>
              <a:rPr lang="pl-PL" sz="1400" dirty="0" smtClean="0"/>
              <a:t> </a:t>
            </a:r>
            <a:r>
              <a:rPr lang="pl-PL" sz="1400" dirty="0" err="1" smtClean="0"/>
              <a:t>boxes</a:t>
            </a:r>
            <a:endParaRPr lang="pl-PL" sz="1400" dirty="0" smtClean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 smtClean="0"/>
              <a:t>2014 – </a:t>
            </a:r>
            <a:r>
              <a:rPr lang="pl-PL" sz="1400" b="1" dirty="0" err="1" smtClean="0"/>
              <a:t>Daedong</a:t>
            </a:r>
            <a:r>
              <a:rPr lang="pl-PL" sz="1400" b="1" dirty="0" smtClean="0"/>
              <a:t> Poland </a:t>
            </a:r>
            <a:r>
              <a:rPr lang="pl-PL" sz="1400" dirty="0" smtClean="0"/>
              <a:t>– KIA and Hyundai</a:t>
            </a:r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pl-PL" sz="1400" b="1" dirty="0" smtClean="0"/>
              <a:t>2014 – BS Systems </a:t>
            </a:r>
            <a:r>
              <a:rPr lang="pl-PL" sz="1400" dirty="0" smtClean="0"/>
              <a:t>– L-</a:t>
            </a:r>
            <a:r>
              <a:rPr lang="pl-PL" sz="1400" dirty="0" err="1" smtClean="0"/>
              <a:t>Boxx</a:t>
            </a:r>
            <a:r>
              <a:rPr lang="pl-PL" sz="1400" dirty="0" smtClean="0"/>
              <a:t> Mini </a:t>
            </a:r>
            <a:endParaRPr lang="pl-PL" sz="1400" dirty="0"/>
          </a:p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pl-PL" sz="1400" b="1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Tytuł 1"/>
          <p:cNvSpPr>
            <a:spLocks noGrp="1"/>
          </p:cNvSpPr>
          <p:nvPr>
            <p:ph type="title" idx="4294967295"/>
          </p:nvPr>
        </p:nvSpPr>
        <p:spPr>
          <a:xfrm>
            <a:off x="457200" y="188640"/>
            <a:ext cx="8229600" cy="765175"/>
          </a:xfrm>
        </p:spPr>
        <p:txBody>
          <a:bodyPr/>
          <a:lstStyle/>
          <a:p>
            <a:pPr eaLnBrk="1" hangingPunct="1"/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Certificates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audits</a:t>
            </a:r>
            <a:r>
              <a:rPr lang="pl-PL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reports</a:t>
            </a:r>
            <a:endParaRPr lang="pl-PL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3013"/>
            <a:ext cx="2592288" cy="450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366" y="1175042"/>
            <a:ext cx="2991268" cy="4507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319" y="1164804"/>
            <a:ext cx="3107093" cy="4507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4514" name="Group 2"/>
          <p:cNvGraphicFramePr>
            <a:graphicFrameLocks noGrp="1"/>
          </p:cNvGraphicFramePr>
          <p:nvPr/>
        </p:nvGraphicFramePr>
        <p:xfrm>
          <a:off x="3455988" y="1295400"/>
          <a:ext cx="2663825" cy="320675"/>
        </p:xfrm>
        <a:graphic>
          <a:graphicData uri="http://schemas.openxmlformats.org/drawingml/2006/table">
            <a:tbl>
              <a:tblPr/>
              <a:tblGrid>
                <a:gridCol w="627062"/>
                <a:gridCol w="2036763"/>
              </a:tblGrid>
              <a:tr h="3206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President of</a:t>
                      </a: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Board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4247" name="Group 151"/>
          <p:cNvGraphicFramePr>
            <a:graphicFrameLocks noGrp="1"/>
          </p:cNvGraphicFramePr>
          <p:nvPr/>
        </p:nvGraphicFramePr>
        <p:xfrm>
          <a:off x="6408738" y="1295400"/>
          <a:ext cx="1584325" cy="314325"/>
        </p:xfrm>
        <a:graphic>
          <a:graphicData uri="http://schemas.openxmlformats.org/drawingml/2006/table">
            <a:tbl>
              <a:tblPr/>
              <a:tblGrid>
                <a:gridCol w="1584325"/>
              </a:tblGrid>
              <a:tr h="314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Board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528" name="Group 16"/>
          <p:cNvGraphicFramePr>
            <a:graphicFrameLocks noGrp="1"/>
          </p:cNvGraphicFramePr>
          <p:nvPr/>
        </p:nvGraphicFramePr>
        <p:xfrm>
          <a:off x="5903913" y="2016125"/>
          <a:ext cx="2808287" cy="342900"/>
        </p:xfrm>
        <a:graphic>
          <a:graphicData uri="http://schemas.openxmlformats.org/drawingml/2006/table">
            <a:tbl>
              <a:tblPr/>
              <a:tblGrid>
                <a:gridCol w="504825"/>
                <a:gridCol w="2303462"/>
              </a:tblGrid>
              <a:tr h="3429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DZ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Managing Director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0440" name="Group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1391616"/>
              </p:ext>
            </p:extLst>
          </p:nvPr>
        </p:nvGraphicFramePr>
        <p:xfrm>
          <a:off x="5867400" y="2636838"/>
          <a:ext cx="2879725" cy="2244727"/>
        </p:xfrm>
        <a:graphic>
          <a:graphicData uri="http://schemas.openxmlformats.org/drawingml/2006/table">
            <a:tbl>
              <a:tblPr/>
              <a:tblGrid>
                <a:gridCol w="504825"/>
                <a:gridCol w="2374900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ZO</a:t>
                      </a:r>
                      <a:endParaRPr kumimoji="0" lang="en-US" sz="10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Organization and Managing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ZI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Information Technology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ZK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Personnel Department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730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ZZ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Purchasing Group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ZS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Sales and Warehouses Group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3190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ZF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5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Financial Department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573" name="Group 61"/>
          <p:cNvGraphicFramePr>
            <a:graphicFrameLocks noGrp="1"/>
          </p:cNvGraphicFramePr>
          <p:nvPr/>
        </p:nvGraphicFramePr>
        <p:xfrm>
          <a:off x="3527425" y="2376488"/>
          <a:ext cx="1919288" cy="713232"/>
        </p:xfrm>
        <a:graphic>
          <a:graphicData uri="http://schemas.openxmlformats.org/drawingml/2006/table">
            <a:tbl>
              <a:tblPr/>
              <a:tblGrid>
                <a:gridCol w="517525"/>
                <a:gridCol w="1401763"/>
              </a:tblGrid>
              <a:tr h="71278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PIM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Engineering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and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 Marketing</a:t>
                      </a:r>
                    </a:p>
                  </a:txBody>
                  <a:tcPr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581" name="Group 69"/>
          <p:cNvGraphicFramePr>
            <a:graphicFrameLocks noGrp="1"/>
          </p:cNvGraphicFramePr>
          <p:nvPr/>
        </p:nvGraphicFramePr>
        <p:xfrm>
          <a:off x="3527425" y="5616575"/>
          <a:ext cx="1944688" cy="640080"/>
        </p:xfrm>
        <a:graphic>
          <a:graphicData uri="http://schemas.openxmlformats.org/drawingml/2006/table">
            <a:tbl>
              <a:tblPr/>
              <a:tblGrid>
                <a:gridCol w="468313"/>
                <a:gridCol w="1476375"/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J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Quality Assurance Group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589" name="Group 77"/>
          <p:cNvGraphicFramePr>
            <a:graphicFrameLocks noGrp="1"/>
          </p:cNvGraphicFramePr>
          <p:nvPr/>
        </p:nvGraphicFramePr>
        <p:xfrm>
          <a:off x="3527425" y="3455988"/>
          <a:ext cx="1944688" cy="822960"/>
        </p:xfrm>
        <a:graphic>
          <a:graphicData uri="http://schemas.openxmlformats.org/drawingml/2006/table">
            <a:tbl>
              <a:tblPr/>
              <a:tblGrid>
                <a:gridCol w="504825"/>
                <a:gridCol w="1439863"/>
              </a:tblGrid>
              <a:tr h="82232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PO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Planning and Control of Production Process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597" name="Group 85"/>
          <p:cNvGraphicFramePr>
            <a:graphicFrameLocks noGrp="1"/>
          </p:cNvGraphicFramePr>
          <p:nvPr/>
        </p:nvGraphicFramePr>
        <p:xfrm>
          <a:off x="431800" y="2663825"/>
          <a:ext cx="2376488" cy="503238"/>
        </p:xfrm>
        <a:graphic>
          <a:graphicData uri="http://schemas.openxmlformats.org/drawingml/2006/table">
            <a:tbl>
              <a:tblPr/>
              <a:tblGrid>
                <a:gridCol w="504825"/>
                <a:gridCol w="1871663"/>
              </a:tblGrid>
              <a:tr h="503238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PM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Maintenance Group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605" name="Group 93"/>
          <p:cNvGraphicFramePr>
            <a:graphicFrameLocks noGrp="1"/>
          </p:cNvGraphicFramePr>
          <p:nvPr/>
        </p:nvGraphicFramePr>
        <p:xfrm>
          <a:off x="3527425" y="4608513"/>
          <a:ext cx="1944688" cy="663575"/>
        </p:xfrm>
        <a:graphic>
          <a:graphicData uri="http://schemas.openxmlformats.org/drawingml/2006/table">
            <a:tbl>
              <a:tblPr/>
              <a:tblGrid>
                <a:gridCol w="504825"/>
                <a:gridCol w="1439863"/>
              </a:tblGrid>
              <a:tr h="6635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PN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Tool Shop Group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64613" name="Group 101"/>
          <p:cNvGraphicFramePr>
            <a:graphicFrameLocks noGrp="1"/>
          </p:cNvGraphicFramePr>
          <p:nvPr/>
        </p:nvGraphicFramePr>
        <p:xfrm>
          <a:off x="431800" y="3743325"/>
          <a:ext cx="2376488" cy="1711326"/>
        </p:xfrm>
        <a:graphic>
          <a:graphicData uri="http://schemas.openxmlformats.org/drawingml/2006/table">
            <a:tbl>
              <a:tblPr/>
              <a:tblGrid>
                <a:gridCol w="504825"/>
                <a:gridCol w="1871663"/>
              </a:tblGrid>
              <a:tr h="45720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pl-PL" sz="10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onstantia" pitchFamily="18" charset="0"/>
                          <a:cs typeface="Arial" charset="0"/>
                        </a:rPr>
                        <a:t>PP</a:t>
                      </a:r>
                      <a:endParaRPr kumimoji="0" lang="en-US" sz="1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onstantia" pitchFamily="18" charset="0"/>
                        <a:cs typeface="Arial" charset="0"/>
                      </a:endParaRP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Production Department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419100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Injection moulding machines 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17513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Painting shop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  <a:tr h="417513">
                <a:tc gridSpan="2"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Assembly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4368" name="Text Box 272"/>
          <p:cNvSpPr txBox="1">
            <a:spLocks noChangeArrowheads="1"/>
          </p:cNvSpPr>
          <p:nvPr/>
        </p:nvSpPr>
        <p:spPr bwMode="auto">
          <a:xfrm>
            <a:off x="214313" y="1000125"/>
            <a:ext cx="2844800" cy="655638"/>
          </a:xfrm>
          <a:prstGeom prst="rect">
            <a:avLst/>
          </a:prstGeom>
          <a:solidFill>
            <a:schemeClr val="bg1"/>
          </a:solidFill>
          <a:ln w="31750" cmpd="sng" algn="ctr">
            <a:solidFill>
              <a:schemeClr val="tx1">
                <a:lumMod val="65000"/>
                <a:lumOff val="35000"/>
              </a:schemeClr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pl-PL" sz="1400" dirty="0" err="1">
                <a:latin typeface="Verdana" pitchFamily="34" charset="0"/>
              </a:rPr>
              <a:t>Average</a:t>
            </a:r>
            <a:r>
              <a:rPr lang="pl-PL" sz="1400" dirty="0">
                <a:latin typeface="Verdana" pitchFamily="34" charset="0"/>
              </a:rPr>
              <a:t> e</a:t>
            </a:r>
            <a:r>
              <a:rPr lang="en-US" sz="1400" dirty="0" err="1">
                <a:latin typeface="Verdana" pitchFamily="34" charset="0"/>
              </a:rPr>
              <a:t>mployment</a:t>
            </a:r>
            <a:r>
              <a:rPr lang="pl-PL" sz="1400" dirty="0">
                <a:latin typeface="Verdana" pitchFamily="34" charset="0"/>
              </a:rPr>
              <a:t>:</a:t>
            </a:r>
          </a:p>
          <a:p>
            <a:pPr algn="ctr">
              <a:spcBef>
                <a:spcPct val="50000"/>
              </a:spcBef>
              <a:defRPr/>
            </a:pPr>
            <a:r>
              <a:rPr lang="pl-PL" sz="1400" dirty="0">
                <a:latin typeface="Verdana" pitchFamily="34" charset="0"/>
              </a:rPr>
              <a:t>200 </a:t>
            </a:r>
            <a:r>
              <a:rPr lang="en-US" sz="1400" dirty="0">
                <a:latin typeface="Verdana" pitchFamily="34" charset="0"/>
              </a:rPr>
              <a:t>employees</a:t>
            </a:r>
          </a:p>
        </p:txBody>
      </p:sp>
      <p:graphicFrame>
        <p:nvGraphicFramePr>
          <p:cNvPr id="64628" name="Group 116"/>
          <p:cNvGraphicFramePr>
            <a:graphicFrameLocks noGrp="1"/>
          </p:cNvGraphicFramePr>
          <p:nvPr/>
        </p:nvGraphicFramePr>
        <p:xfrm>
          <a:off x="431800" y="6048375"/>
          <a:ext cx="2376488" cy="640080"/>
        </p:xfrm>
        <a:graphic>
          <a:graphicData uri="http://schemas.openxmlformats.org/drawingml/2006/table">
            <a:tbl>
              <a:tblPr/>
              <a:tblGrid>
                <a:gridCol w="503238"/>
                <a:gridCol w="1873250"/>
              </a:tblGrid>
              <a:tr h="6397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POB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99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Environment protection and Work safety</a:t>
                      </a:r>
                    </a:p>
                  </a:txBody>
                  <a:tcPr anchor="ctr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7936" name="Rectangle 427"/>
          <p:cNvSpPr>
            <a:spLocks noChangeArrowheads="1"/>
          </p:cNvSpPr>
          <p:nvPr/>
        </p:nvSpPr>
        <p:spPr bwMode="auto">
          <a:xfrm>
            <a:off x="1494011" y="0"/>
            <a:ext cx="65166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Organization chart</a:t>
            </a:r>
            <a:endParaRPr lang="pl-PL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77937" name="Line 447"/>
          <p:cNvSpPr>
            <a:spLocks noChangeShapeType="1"/>
          </p:cNvSpPr>
          <p:nvPr/>
        </p:nvSpPr>
        <p:spPr bwMode="auto">
          <a:xfrm>
            <a:off x="3240088" y="1871663"/>
            <a:ext cx="45370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38" name="Line 448"/>
          <p:cNvSpPr>
            <a:spLocks noChangeShapeType="1"/>
          </p:cNvSpPr>
          <p:nvPr/>
        </p:nvSpPr>
        <p:spPr bwMode="auto">
          <a:xfrm>
            <a:off x="6119813" y="1439863"/>
            <a:ext cx="28892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39" name="Line 449"/>
          <p:cNvSpPr>
            <a:spLocks noChangeShapeType="1"/>
          </p:cNvSpPr>
          <p:nvPr/>
        </p:nvSpPr>
        <p:spPr bwMode="auto">
          <a:xfrm>
            <a:off x="4751388" y="1655763"/>
            <a:ext cx="0" cy="21590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0" name="Line 452"/>
          <p:cNvSpPr>
            <a:spLocks noChangeShapeType="1"/>
          </p:cNvSpPr>
          <p:nvPr/>
        </p:nvSpPr>
        <p:spPr bwMode="auto">
          <a:xfrm flipV="1">
            <a:off x="7777163" y="1871663"/>
            <a:ext cx="0" cy="1444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1" name="Line 453"/>
          <p:cNvSpPr>
            <a:spLocks noChangeShapeType="1"/>
          </p:cNvSpPr>
          <p:nvPr/>
        </p:nvSpPr>
        <p:spPr bwMode="auto">
          <a:xfrm>
            <a:off x="3240088" y="1871663"/>
            <a:ext cx="0" cy="4537075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2" name="Line 454"/>
          <p:cNvSpPr>
            <a:spLocks noChangeShapeType="1"/>
          </p:cNvSpPr>
          <p:nvPr/>
        </p:nvSpPr>
        <p:spPr bwMode="auto">
          <a:xfrm>
            <a:off x="8928099" y="2160588"/>
            <a:ext cx="45719" cy="266382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0 w 0"/>
              <a:gd name="connsiteY0" fmla="*/ 0 h 8862"/>
              <a:gd name="connsiteX1" fmla="*/ 9053 w 0"/>
              <a:gd name="connsiteY1" fmla="*/ 8862 h 8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8862">
                <a:moveTo>
                  <a:pt x="0" y="0"/>
                </a:moveTo>
                <a:cubicBezTo>
                  <a:pt x="3333" y="3333"/>
                  <a:pt x="5720" y="5529"/>
                  <a:pt x="9053" y="8862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pl-PL"/>
          </a:p>
        </p:txBody>
      </p:sp>
      <p:sp>
        <p:nvSpPr>
          <p:cNvPr id="77943" name="Line 455"/>
          <p:cNvSpPr>
            <a:spLocks noChangeShapeType="1"/>
          </p:cNvSpPr>
          <p:nvPr/>
        </p:nvSpPr>
        <p:spPr bwMode="auto">
          <a:xfrm>
            <a:off x="3240088" y="2735263"/>
            <a:ext cx="287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4" name="Line 456"/>
          <p:cNvSpPr>
            <a:spLocks noChangeShapeType="1"/>
          </p:cNvSpPr>
          <p:nvPr/>
        </p:nvSpPr>
        <p:spPr bwMode="auto">
          <a:xfrm>
            <a:off x="2808288" y="2951163"/>
            <a:ext cx="431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5" name="Line 457"/>
          <p:cNvSpPr>
            <a:spLocks noChangeShapeType="1"/>
          </p:cNvSpPr>
          <p:nvPr/>
        </p:nvSpPr>
        <p:spPr bwMode="auto">
          <a:xfrm>
            <a:off x="3240088" y="3887788"/>
            <a:ext cx="287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6" name="Line 458"/>
          <p:cNvSpPr>
            <a:spLocks noChangeShapeType="1"/>
          </p:cNvSpPr>
          <p:nvPr/>
        </p:nvSpPr>
        <p:spPr bwMode="auto">
          <a:xfrm>
            <a:off x="3240088" y="4968875"/>
            <a:ext cx="287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7" name="Line 459"/>
          <p:cNvSpPr>
            <a:spLocks noChangeShapeType="1"/>
          </p:cNvSpPr>
          <p:nvPr/>
        </p:nvSpPr>
        <p:spPr bwMode="auto">
          <a:xfrm>
            <a:off x="3240088" y="5976938"/>
            <a:ext cx="287337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8" name="Line 460"/>
          <p:cNvSpPr>
            <a:spLocks noChangeShapeType="1"/>
          </p:cNvSpPr>
          <p:nvPr/>
        </p:nvSpPr>
        <p:spPr bwMode="auto">
          <a:xfrm flipH="1">
            <a:off x="2808288" y="6408738"/>
            <a:ext cx="431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49" name="Line 463"/>
          <p:cNvSpPr>
            <a:spLocks noChangeShapeType="1"/>
          </p:cNvSpPr>
          <p:nvPr/>
        </p:nvSpPr>
        <p:spPr bwMode="auto">
          <a:xfrm>
            <a:off x="8712200" y="2160588"/>
            <a:ext cx="2159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51" name="Line 467"/>
          <p:cNvSpPr>
            <a:spLocks noChangeShapeType="1"/>
          </p:cNvSpPr>
          <p:nvPr/>
        </p:nvSpPr>
        <p:spPr bwMode="auto">
          <a:xfrm>
            <a:off x="8785225" y="2879725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52" name="Line 468"/>
          <p:cNvSpPr>
            <a:spLocks noChangeShapeType="1"/>
          </p:cNvSpPr>
          <p:nvPr/>
        </p:nvSpPr>
        <p:spPr bwMode="auto">
          <a:xfrm>
            <a:off x="8785225" y="3168650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53" name="Line 469"/>
          <p:cNvSpPr>
            <a:spLocks noChangeShapeType="1"/>
          </p:cNvSpPr>
          <p:nvPr/>
        </p:nvSpPr>
        <p:spPr bwMode="auto">
          <a:xfrm>
            <a:off x="8785225" y="3455988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54" name="Line 470"/>
          <p:cNvSpPr>
            <a:spLocks noChangeShapeType="1"/>
          </p:cNvSpPr>
          <p:nvPr/>
        </p:nvSpPr>
        <p:spPr bwMode="auto">
          <a:xfrm>
            <a:off x="8785225" y="3816350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55" name="Line 471"/>
          <p:cNvSpPr>
            <a:spLocks noChangeShapeType="1"/>
          </p:cNvSpPr>
          <p:nvPr/>
        </p:nvSpPr>
        <p:spPr bwMode="auto">
          <a:xfrm>
            <a:off x="8785225" y="4103688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56" name="Line 472"/>
          <p:cNvSpPr>
            <a:spLocks noChangeShapeType="1"/>
          </p:cNvSpPr>
          <p:nvPr/>
        </p:nvSpPr>
        <p:spPr bwMode="auto">
          <a:xfrm>
            <a:off x="8785225" y="4464050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57" name="Line 474"/>
          <p:cNvSpPr>
            <a:spLocks noChangeShapeType="1"/>
          </p:cNvSpPr>
          <p:nvPr/>
        </p:nvSpPr>
        <p:spPr bwMode="auto">
          <a:xfrm>
            <a:off x="8785225" y="4824413"/>
            <a:ext cx="142875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sp>
        <p:nvSpPr>
          <p:cNvPr id="77959" name="Line 147"/>
          <p:cNvSpPr>
            <a:spLocks noChangeShapeType="1"/>
          </p:cNvSpPr>
          <p:nvPr/>
        </p:nvSpPr>
        <p:spPr bwMode="auto">
          <a:xfrm flipH="1" flipV="1">
            <a:off x="6120079" y="4869160"/>
            <a:ext cx="45719" cy="791865"/>
          </a:xfrm>
          <a:custGeom>
            <a:avLst/>
            <a:gdLst>
              <a:gd name="connsiteX0" fmla="*/ 0 w 10000"/>
              <a:gd name="connsiteY0" fmla="*/ 0 h 10000"/>
              <a:gd name="connsiteX1" fmla="*/ 10000 w 10000"/>
              <a:gd name="connsiteY1" fmla="*/ 10000 h 10000"/>
              <a:gd name="connsiteX0" fmla="*/ 9054 w 0"/>
              <a:gd name="connsiteY0" fmla="*/ 0 h 18774"/>
              <a:gd name="connsiteX1" fmla="*/ 10000 w 0"/>
              <a:gd name="connsiteY1" fmla="*/ 18774 h 1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18774">
                <a:moveTo>
                  <a:pt x="9054" y="0"/>
                </a:moveTo>
                <a:cubicBezTo>
                  <a:pt x="12387" y="3333"/>
                  <a:pt x="6667" y="15441"/>
                  <a:pt x="10000" y="18774"/>
                </a:cubicBezTo>
              </a:path>
            </a:pathLst>
          </a:cu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 wrap="square">
            <a:spAutoFit/>
          </a:bodyPr>
          <a:lstStyle/>
          <a:p>
            <a:endParaRPr lang="pl-PL"/>
          </a:p>
        </p:txBody>
      </p:sp>
      <p:graphicFrame>
        <p:nvGraphicFramePr>
          <p:cNvPr id="4298" name="Group 202"/>
          <p:cNvGraphicFramePr>
            <a:graphicFrameLocks noGrp="1"/>
          </p:cNvGraphicFramePr>
          <p:nvPr/>
        </p:nvGraphicFramePr>
        <p:xfrm>
          <a:off x="6769100" y="5346700"/>
          <a:ext cx="1895475" cy="592138"/>
        </p:xfrm>
        <a:graphic>
          <a:graphicData uri="http://schemas.openxmlformats.org/drawingml/2006/table">
            <a:tbl>
              <a:tblPr/>
              <a:tblGrid>
                <a:gridCol w="1895475"/>
              </a:tblGrid>
              <a:tr h="296863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Accounting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95275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charset="0"/>
                        <a:buNone/>
                        <a:tabLst/>
                      </a:pPr>
                      <a:r>
                        <a:rPr kumimoji="0" lang="en-US" sz="10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Arial" charset="0"/>
                        </a:rPr>
                        <a:t>Wages</a:t>
                      </a:r>
                    </a:p>
                  </a:txBody>
                  <a:tcPr marL="90000" marR="90000" marT="46800" marB="46800" anchor="ctr" anchorCtr="1" horzOverflow="overflow">
                    <a:lnL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77968" name="Line 462"/>
          <p:cNvSpPr>
            <a:spLocks noChangeShapeType="1"/>
          </p:cNvSpPr>
          <p:nvPr/>
        </p:nvSpPr>
        <p:spPr bwMode="auto">
          <a:xfrm>
            <a:off x="6156325" y="5661025"/>
            <a:ext cx="649288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pl-PL"/>
          </a:p>
        </p:txBody>
      </p:sp>
      <p:cxnSp>
        <p:nvCxnSpPr>
          <p:cNvPr id="3" name="Łącznik prostoliniowy 2"/>
          <p:cNvCxnSpPr/>
          <p:nvPr/>
        </p:nvCxnSpPr>
        <p:spPr>
          <a:xfrm>
            <a:off x="2808288" y="4581128"/>
            <a:ext cx="43180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49" name="Group 2"/>
          <p:cNvGrpSpPr>
            <a:grpSpLocks/>
          </p:cNvGrpSpPr>
          <p:nvPr/>
        </p:nvGrpSpPr>
        <p:grpSpPr bwMode="auto">
          <a:xfrm>
            <a:off x="1763713" y="3141663"/>
            <a:ext cx="1881187" cy="1800225"/>
            <a:chOff x="1020" y="1706"/>
            <a:chExt cx="998" cy="1134"/>
          </a:xfrm>
        </p:grpSpPr>
        <p:grpSp>
          <p:nvGrpSpPr>
            <p:cNvPr id="78887" name="Group 3"/>
            <p:cNvGrpSpPr>
              <a:grpSpLocks/>
            </p:cNvGrpSpPr>
            <p:nvPr/>
          </p:nvGrpSpPr>
          <p:grpSpPr bwMode="auto">
            <a:xfrm>
              <a:off x="1020" y="1706"/>
              <a:ext cx="998" cy="1134"/>
              <a:chOff x="1111" y="1706"/>
              <a:chExt cx="998" cy="1134"/>
            </a:xfrm>
          </p:grpSpPr>
          <p:sp>
            <p:nvSpPr>
              <p:cNvPr id="78889" name="Rectangle 4"/>
              <p:cNvSpPr>
                <a:spLocks noChangeArrowheads="1"/>
              </p:cNvSpPr>
              <p:nvPr/>
            </p:nvSpPr>
            <p:spPr bwMode="auto">
              <a:xfrm>
                <a:off x="1610" y="2659"/>
                <a:ext cx="499" cy="181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pl-PL" sz="1400">
                  <a:latin typeface="Constantia" pitchFamily="18" charset="0"/>
                </a:endParaRPr>
              </a:p>
            </p:txBody>
          </p:sp>
          <p:sp>
            <p:nvSpPr>
              <p:cNvPr id="78890" name="Rectangle 5"/>
              <p:cNvSpPr>
                <a:spLocks noChangeArrowheads="1"/>
              </p:cNvSpPr>
              <p:nvPr/>
            </p:nvSpPr>
            <p:spPr bwMode="auto">
              <a:xfrm>
                <a:off x="1111" y="1706"/>
                <a:ext cx="545" cy="1133"/>
              </a:xfrm>
              <a:prstGeom prst="rect">
                <a:avLst/>
              </a:prstGeom>
              <a:solidFill>
                <a:schemeClr val="bg1"/>
              </a:solidFill>
              <a:ln w="1270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pl-PL" sz="1400">
                  <a:latin typeface="Constantia" pitchFamily="18" charset="0"/>
                </a:endParaRPr>
              </a:p>
            </p:txBody>
          </p:sp>
        </p:grpSp>
        <p:sp>
          <p:nvSpPr>
            <p:cNvPr id="78888" name="Rectangle 6"/>
            <p:cNvSpPr>
              <a:spLocks noChangeArrowheads="1"/>
            </p:cNvSpPr>
            <p:nvPr/>
          </p:nvSpPr>
          <p:spPr bwMode="auto">
            <a:xfrm>
              <a:off x="1519" y="2674"/>
              <a:ext cx="181" cy="166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pl-PL" sz="1400">
                <a:latin typeface="Constantia" pitchFamily="18" charset="0"/>
              </a:endParaRPr>
            </a:p>
          </p:txBody>
        </p:sp>
      </p:grpSp>
      <p:grpSp>
        <p:nvGrpSpPr>
          <p:cNvPr id="78850" name="Group 7"/>
          <p:cNvGrpSpPr>
            <a:grpSpLocks/>
          </p:cNvGrpSpPr>
          <p:nvPr/>
        </p:nvGrpSpPr>
        <p:grpSpPr bwMode="auto">
          <a:xfrm>
            <a:off x="3348038" y="3933825"/>
            <a:ext cx="3313112" cy="1009650"/>
            <a:chOff x="2018" y="2205"/>
            <a:chExt cx="2087" cy="636"/>
          </a:xfrm>
        </p:grpSpPr>
        <p:sp>
          <p:nvSpPr>
            <p:cNvPr id="78885" name="Rectangle 8"/>
            <p:cNvSpPr>
              <a:spLocks noChangeArrowheads="1"/>
            </p:cNvSpPr>
            <p:nvPr/>
          </p:nvSpPr>
          <p:spPr bwMode="auto">
            <a:xfrm>
              <a:off x="2018" y="2205"/>
              <a:ext cx="2087" cy="635"/>
            </a:xfrm>
            <a:prstGeom prst="rect">
              <a:avLst/>
            </a:prstGeom>
            <a:solidFill>
              <a:srgbClr val="99CCFF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pl-PL" sz="1400">
                <a:latin typeface="Constantia" pitchFamily="18" charset="0"/>
              </a:endParaRPr>
            </a:p>
          </p:txBody>
        </p:sp>
        <p:sp>
          <p:nvSpPr>
            <p:cNvPr id="78886" name="Rectangle 9"/>
            <p:cNvSpPr>
              <a:spLocks noChangeArrowheads="1"/>
            </p:cNvSpPr>
            <p:nvPr/>
          </p:nvSpPr>
          <p:spPr bwMode="auto">
            <a:xfrm>
              <a:off x="3878" y="2795"/>
              <a:ext cx="181" cy="46"/>
            </a:xfrm>
            <a:prstGeom prst="rect">
              <a:avLst/>
            </a:prstGeom>
            <a:solidFill>
              <a:schemeClr val="bg2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pl-PL" sz="1400">
                <a:latin typeface="Constantia" pitchFamily="18" charset="0"/>
              </a:endParaRPr>
            </a:p>
          </p:txBody>
        </p:sp>
      </p:grpSp>
      <p:grpSp>
        <p:nvGrpSpPr>
          <p:cNvPr id="78851" name="Group 10"/>
          <p:cNvGrpSpPr>
            <a:grpSpLocks/>
          </p:cNvGrpSpPr>
          <p:nvPr/>
        </p:nvGrpSpPr>
        <p:grpSpPr bwMode="auto">
          <a:xfrm>
            <a:off x="4284663" y="5013325"/>
            <a:ext cx="2663825" cy="1008063"/>
            <a:chOff x="2608" y="2886"/>
            <a:chExt cx="1678" cy="635"/>
          </a:xfrm>
        </p:grpSpPr>
        <p:grpSp>
          <p:nvGrpSpPr>
            <p:cNvPr id="78879" name="Group 11"/>
            <p:cNvGrpSpPr>
              <a:grpSpLocks/>
            </p:cNvGrpSpPr>
            <p:nvPr/>
          </p:nvGrpSpPr>
          <p:grpSpPr bwMode="auto">
            <a:xfrm>
              <a:off x="2608" y="2886"/>
              <a:ext cx="1678" cy="635"/>
              <a:chOff x="2608" y="2886"/>
              <a:chExt cx="1678" cy="635"/>
            </a:xfrm>
          </p:grpSpPr>
          <p:sp>
            <p:nvSpPr>
              <p:cNvPr id="78882" name="Rectangle 12"/>
              <p:cNvSpPr>
                <a:spLocks noChangeArrowheads="1"/>
              </p:cNvSpPr>
              <p:nvPr/>
            </p:nvSpPr>
            <p:spPr bwMode="auto">
              <a:xfrm>
                <a:off x="3833" y="2886"/>
                <a:ext cx="453" cy="635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pl-PL" sz="1400">
                  <a:latin typeface="Constantia" pitchFamily="18" charset="0"/>
                </a:endParaRPr>
              </a:p>
            </p:txBody>
          </p:sp>
          <p:sp>
            <p:nvSpPr>
              <p:cNvPr id="78883" name="Rectangle 13"/>
              <p:cNvSpPr>
                <a:spLocks noChangeArrowheads="1"/>
              </p:cNvSpPr>
              <p:nvPr/>
            </p:nvSpPr>
            <p:spPr bwMode="auto">
              <a:xfrm>
                <a:off x="2608" y="2886"/>
                <a:ext cx="1225" cy="317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pl-PL" sz="1400">
                  <a:latin typeface="Constantia" pitchFamily="18" charset="0"/>
                </a:endParaRPr>
              </a:p>
            </p:txBody>
          </p:sp>
          <p:sp>
            <p:nvSpPr>
              <p:cNvPr id="78884" name="Rectangle 14"/>
              <p:cNvSpPr>
                <a:spLocks noChangeArrowheads="1"/>
              </p:cNvSpPr>
              <p:nvPr/>
            </p:nvSpPr>
            <p:spPr bwMode="auto">
              <a:xfrm>
                <a:off x="3718" y="2895"/>
                <a:ext cx="272" cy="303"/>
              </a:xfrm>
              <a:prstGeom prst="rect">
                <a:avLst/>
              </a:prstGeom>
              <a:solidFill>
                <a:schemeClr val="bg1"/>
              </a:solidFill>
              <a:ln w="15875" algn="ctr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>
                  <a:spcBef>
                    <a:spcPct val="50000"/>
                  </a:spcBef>
                </a:pPr>
                <a:endParaRPr lang="pl-PL" sz="1400">
                  <a:latin typeface="Constantia" pitchFamily="18" charset="0"/>
                </a:endParaRPr>
              </a:p>
            </p:txBody>
          </p:sp>
        </p:grpSp>
        <p:sp>
          <p:nvSpPr>
            <p:cNvPr id="78880" name="Rectangle 15"/>
            <p:cNvSpPr>
              <a:spLocks noChangeArrowheads="1"/>
            </p:cNvSpPr>
            <p:nvPr/>
          </p:nvSpPr>
          <p:spPr bwMode="auto">
            <a:xfrm>
              <a:off x="3969" y="3475"/>
              <a:ext cx="181" cy="46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pl-PL" sz="1400">
                <a:latin typeface="Constantia" pitchFamily="18" charset="0"/>
              </a:endParaRPr>
            </a:p>
          </p:txBody>
        </p:sp>
        <p:sp>
          <p:nvSpPr>
            <p:cNvPr id="78881" name="Rectangle 16"/>
            <p:cNvSpPr>
              <a:spLocks noChangeArrowheads="1"/>
            </p:cNvSpPr>
            <p:nvPr/>
          </p:nvSpPr>
          <p:spPr bwMode="auto">
            <a:xfrm>
              <a:off x="3878" y="2886"/>
              <a:ext cx="181" cy="46"/>
            </a:xfrm>
            <a:prstGeom prst="rect">
              <a:avLst/>
            </a:prstGeom>
            <a:solidFill>
              <a:schemeClr val="bg1"/>
            </a:solidFill>
            <a:ln w="15875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pl-PL" sz="1400">
                <a:latin typeface="Constantia" pitchFamily="18" charset="0"/>
              </a:endParaRPr>
            </a:p>
          </p:txBody>
        </p:sp>
      </p:grpSp>
      <p:sp>
        <p:nvSpPr>
          <p:cNvPr id="78852" name="Rectangle 18"/>
          <p:cNvSpPr>
            <a:spLocks noChangeArrowheads="1"/>
          </p:cNvSpPr>
          <p:nvPr/>
        </p:nvSpPr>
        <p:spPr bwMode="auto">
          <a:xfrm>
            <a:off x="6445250" y="5373688"/>
            <a:ext cx="358775" cy="2159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78853" name="Rectangle 19"/>
          <p:cNvSpPr>
            <a:spLocks noChangeArrowheads="1"/>
          </p:cNvSpPr>
          <p:nvPr/>
        </p:nvSpPr>
        <p:spPr bwMode="auto">
          <a:xfrm>
            <a:off x="3348038" y="2781300"/>
            <a:ext cx="3313112" cy="1150938"/>
          </a:xfrm>
          <a:prstGeom prst="rect">
            <a:avLst/>
          </a:prstGeom>
          <a:solidFill>
            <a:schemeClr val="bg1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78854" name="Rectangle 20"/>
          <p:cNvSpPr>
            <a:spLocks noChangeArrowheads="1"/>
          </p:cNvSpPr>
          <p:nvPr/>
        </p:nvSpPr>
        <p:spPr bwMode="auto">
          <a:xfrm>
            <a:off x="3348038" y="1700213"/>
            <a:ext cx="4248150" cy="1079500"/>
          </a:xfrm>
          <a:prstGeom prst="rect">
            <a:avLst/>
          </a:prstGeom>
          <a:solidFill>
            <a:srgbClr val="99CCFF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36000" rIns="36000" anchor="ctr"/>
          <a:lstStyle/>
          <a:p>
            <a:pPr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78855" name="Rectangle 21"/>
          <p:cNvSpPr>
            <a:spLocks noChangeArrowheads="1"/>
          </p:cNvSpPr>
          <p:nvPr/>
        </p:nvSpPr>
        <p:spPr bwMode="auto">
          <a:xfrm>
            <a:off x="6661150" y="3860800"/>
            <a:ext cx="935038" cy="1079500"/>
          </a:xfrm>
          <a:prstGeom prst="rect">
            <a:avLst/>
          </a:prstGeom>
          <a:solidFill>
            <a:srgbClr val="33CCCC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78856" name="Rectangle 22"/>
          <p:cNvSpPr>
            <a:spLocks noChangeArrowheads="1"/>
          </p:cNvSpPr>
          <p:nvPr/>
        </p:nvSpPr>
        <p:spPr bwMode="auto">
          <a:xfrm>
            <a:off x="6661150" y="2781300"/>
            <a:ext cx="935038" cy="1079500"/>
          </a:xfrm>
          <a:prstGeom prst="rect">
            <a:avLst/>
          </a:prstGeom>
          <a:solidFill>
            <a:srgbClr val="C0C0C0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78857" name="Rectangle 23"/>
          <p:cNvSpPr>
            <a:spLocks noChangeArrowheads="1"/>
          </p:cNvSpPr>
          <p:nvPr/>
        </p:nvSpPr>
        <p:spPr bwMode="auto">
          <a:xfrm>
            <a:off x="6300788" y="1700213"/>
            <a:ext cx="1295400" cy="936625"/>
          </a:xfrm>
          <a:prstGeom prst="rect">
            <a:avLst/>
          </a:prstGeom>
          <a:solidFill>
            <a:srgbClr val="6699FF"/>
          </a:solidFill>
          <a:ln w="158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spcBef>
                <a:spcPct val="50000"/>
              </a:spcBef>
            </a:pPr>
            <a:endParaRPr lang="pl-PL" sz="1400">
              <a:latin typeface="Constantia" pitchFamily="18" charset="0"/>
            </a:endParaRPr>
          </a:p>
        </p:txBody>
      </p:sp>
      <p:sp>
        <p:nvSpPr>
          <p:cNvPr id="78858" name="Text Box 24"/>
          <p:cNvSpPr txBox="1">
            <a:spLocks noChangeArrowheads="1"/>
          </p:cNvSpPr>
          <p:nvPr/>
        </p:nvSpPr>
        <p:spPr bwMode="auto">
          <a:xfrm>
            <a:off x="3492500" y="1844675"/>
            <a:ext cx="1871663" cy="8255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72000" rIns="72000"/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Stock rooms</a:t>
            </a:r>
          </a:p>
          <a:p>
            <a:pPr>
              <a:spcBef>
                <a:spcPct val="50000"/>
              </a:spcBef>
            </a:pPr>
            <a:r>
              <a:rPr lang="pl-PL" sz="1200" b="1" dirty="0">
                <a:latin typeface="Verdana" pitchFamily="34" charset="0"/>
              </a:rPr>
              <a:t>3 </a:t>
            </a:r>
            <a:r>
              <a:rPr lang="pl-PL" sz="1200" b="1" dirty="0" smtClean="0">
                <a:latin typeface="Verdana" pitchFamily="34" charset="0"/>
              </a:rPr>
              <a:t>490 </a:t>
            </a:r>
            <a:r>
              <a:rPr lang="pl-PL" sz="1200" b="1" dirty="0">
                <a:latin typeface="Verdana" pitchFamily="34" charset="0"/>
              </a:rPr>
              <a:t>m</a:t>
            </a:r>
            <a:r>
              <a:rPr lang="pl-PL" sz="12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78859" name="Text Box 25"/>
          <p:cNvSpPr txBox="1">
            <a:spLocks noChangeArrowheads="1"/>
          </p:cNvSpPr>
          <p:nvPr/>
        </p:nvSpPr>
        <p:spPr bwMode="auto">
          <a:xfrm>
            <a:off x="6372225" y="1844675"/>
            <a:ext cx="1152525" cy="5127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Tool </a:t>
            </a:r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hop</a:t>
            </a:r>
          </a:p>
          <a:p>
            <a:pPr algn="ctr">
              <a:spcBef>
                <a:spcPct val="50000"/>
              </a:spcBef>
            </a:pPr>
            <a:r>
              <a:rPr lang="pl-PL" sz="1100" b="1" dirty="0" smtClean="0">
                <a:latin typeface="Verdana" pitchFamily="34" charset="0"/>
              </a:rPr>
              <a:t>870 </a:t>
            </a:r>
            <a:r>
              <a:rPr lang="pl-PL" sz="1100" b="1" dirty="0">
                <a:latin typeface="Verdana" pitchFamily="34" charset="0"/>
              </a:rPr>
              <a:t>m</a:t>
            </a:r>
            <a:r>
              <a:rPr lang="pl-PL" sz="11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78860" name="Text Box 26"/>
          <p:cNvSpPr txBox="1">
            <a:spLocks noChangeArrowheads="1"/>
          </p:cNvSpPr>
          <p:nvPr/>
        </p:nvSpPr>
        <p:spPr bwMode="auto">
          <a:xfrm>
            <a:off x="3852863" y="2924175"/>
            <a:ext cx="2663825" cy="936625"/>
          </a:xfrm>
          <a:prstGeom prst="rect">
            <a:avLst/>
          </a:prstGeom>
          <a:noFill/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Injection 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achines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1200" b="1" dirty="0">
                <a:latin typeface="Verdana" pitchFamily="34" charset="0"/>
              </a:rPr>
              <a:t>5 760 m</a:t>
            </a:r>
            <a:r>
              <a:rPr lang="pl-PL" sz="1200" b="1" baseline="30000" dirty="0">
                <a:latin typeface="Verdana" pitchFamily="34" charset="0"/>
              </a:rPr>
              <a:t>2</a:t>
            </a:r>
          </a:p>
          <a:p>
            <a:pPr>
              <a:spcBef>
                <a:spcPct val="50000"/>
              </a:spcBef>
            </a:pPr>
            <a:r>
              <a:rPr lang="en-US" sz="1200" b="1" dirty="0">
                <a:latin typeface="Verdana" pitchFamily="34" charset="0"/>
              </a:rPr>
              <a:t>4</a:t>
            </a:r>
            <a:r>
              <a:rPr lang="pl-PL" sz="1200" b="1" dirty="0">
                <a:latin typeface="Verdana" pitchFamily="34" charset="0"/>
              </a:rPr>
              <a:t>8</a:t>
            </a:r>
            <a:r>
              <a:rPr lang="en-US" sz="1200" dirty="0">
                <a:latin typeface="Verdana" pitchFamily="34" charset="0"/>
              </a:rPr>
              <a:t> 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injection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moulding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machines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61" name="Text Box 27"/>
          <p:cNvSpPr txBox="1">
            <a:spLocks noChangeArrowheads="1"/>
          </p:cNvSpPr>
          <p:nvPr/>
        </p:nvSpPr>
        <p:spPr bwMode="auto">
          <a:xfrm>
            <a:off x="6535738" y="2949575"/>
            <a:ext cx="1150937" cy="936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Metalworking</a:t>
            </a: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ct val="50000"/>
              </a:spcBef>
            </a:pPr>
            <a:r>
              <a:rPr lang="pl-PL" sz="1000" b="1" dirty="0" smtClean="0">
                <a:latin typeface="Verdana" pitchFamily="34" charset="0"/>
              </a:rPr>
              <a:t>880 </a:t>
            </a:r>
            <a:r>
              <a:rPr lang="pl-PL" sz="1000" b="1" dirty="0">
                <a:latin typeface="Verdana" pitchFamily="34" charset="0"/>
              </a:rPr>
              <a:t>m</a:t>
            </a:r>
            <a:r>
              <a:rPr lang="pl-PL" sz="10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78862" name="Text Box 28"/>
          <p:cNvSpPr txBox="1">
            <a:spLocks noChangeArrowheads="1"/>
          </p:cNvSpPr>
          <p:nvPr/>
        </p:nvSpPr>
        <p:spPr bwMode="auto">
          <a:xfrm>
            <a:off x="6559550" y="4019550"/>
            <a:ext cx="1122363" cy="576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pl-PL" sz="1100" dirty="0">
                <a:latin typeface="Arial" panose="020B0604020202020204" pitchFamily="34" charset="0"/>
                <a:cs typeface="Arial" panose="020B0604020202020204" pitchFamily="34" charset="0"/>
              </a:rPr>
              <a:t>PU 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foaming</a:t>
            </a:r>
          </a:p>
          <a:p>
            <a:pPr algn="ctr">
              <a:spcBef>
                <a:spcPct val="50000"/>
              </a:spcBef>
            </a:pPr>
            <a:r>
              <a:rPr lang="pl-PL" sz="1100" b="1" dirty="0" smtClean="0">
                <a:latin typeface="Verdana" pitchFamily="34" charset="0"/>
              </a:rPr>
              <a:t>479 </a:t>
            </a:r>
            <a:r>
              <a:rPr lang="pl-PL" sz="1100" b="1" dirty="0">
                <a:latin typeface="Verdana" pitchFamily="34" charset="0"/>
              </a:rPr>
              <a:t>m</a:t>
            </a:r>
            <a:r>
              <a:rPr lang="pl-PL" sz="11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78863" name="Text Box 31"/>
          <p:cNvSpPr txBox="1">
            <a:spLocks noChangeArrowheads="1"/>
          </p:cNvSpPr>
          <p:nvPr/>
        </p:nvSpPr>
        <p:spPr bwMode="auto">
          <a:xfrm>
            <a:off x="1787525" y="3284538"/>
            <a:ext cx="1003300" cy="1584325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Paint</a:t>
            </a:r>
          </a:p>
          <a:p>
            <a:pPr>
              <a:spcBef>
                <a:spcPct val="50000"/>
              </a:spcBef>
            </a:pP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shop</a:t>
            </a:r>
          </a:p>
          <a:p>
            <a:pPr>
              <a:spcBef>
                <a:spcPct val="50000"/>
              </a:spcBef>
            </a:pPr>
            <a:r>
              <a:rPr lang="pl-PL" sz="1100" b="1" dirty="0">
                <a:latin typeface="Verdana" pitchFamily="34" charset="0"/>
              </a:rPr>
              <a:t>1 350 m</a:t>
            </a:r>
            <a:r>
              <a:rPr lang="pl-PL" sz="11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78864" name="Text Box 32"/>
          <p:cNvSpPr txBox="1">
            <a:spLocks noChangeArrowheads="1"/>
          </p:cNvSpPr>
          <p:nvPr/>
        </p:nvSpPr>
        <p:spPr bwMode="auto">
          <a:xfrm>
            <a:off x="3359150" y="4432300"/>
            <a:ext cx="1643063" cy="500063"/>
          </a:xfrm>
          <a:prstGeom prst="rect">
            <a:avLst/>
          </a:prstGeom>
          <a:solidFill>
            <a:srgbClr val="6699FF"/>
          </a:solidFill>
          <a:ln w="19050" algn="ctr">
            <a:solidFill>
              <a:srgbClr val="808080"/>
            </a:solidFill>
            <a:prstDash val="dash"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50000"/>
              </a:spcBef>
            </a:pP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Preparation for </a:t>
            </a:r>
            <a:endParaRPr lang="pl-PL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50000"/>
              </a:spcBef>
            </a:pPr>
            <a:r>
              <a:rPr lang="pl-PL" sz="1000" b="1" dirty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1000" b="1" dirty="0" err="1">
                <a:latin typeface="Arial" panose="020B0604020202020204" pitchFamily="34" charset="0"/>
                <a:cs typeface="Arial" panose="020B0604020202020204" pitchFamily="34" charset="0"/>
              </a:rPr>
              <a:t>aint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000" b="1" dirty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hop</a:t>
            </a:r>
          </a:p>
        </p:txBody>
      </p:sp>
      <p:sp>
        <p:nvSpPr>
          <p:cNvPr id="78865" name="Text Box 33"/>
          <p:cNvSpPr txBox="1">
            <a:spLocks noChangeArrowheads="1"/>
          </p:cNvSpPr>
          <p:nvPr/>
        </p:nvSpPr>
        <p:spPr bwMode="auto">
          <a:xfrm>
            <a:off x="6229350" y="5156200"/>
            <a:ext cx="720725" cy="3603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50000"/>
              </a:spcBef>
            </a:pPr>
            <a:r>
              <a:rPr lang="pl-PL" sz="1200">
                <a:latin typeface="Verdana" pitchFamily="34" charset="0"/>
              </a:rPr>
              <a:t>Office</a:t>
            </a:r>
          </a:p>
        </p:txBody>
      </p:sp>
      <p:grpSp>
        <p:nvGrpSpPr>
          <p:cNvPr id="78866" name="Group 34"/>
          <p:cNvGrpSpPr>
            <a:grpSpLocks/>
          </p:cNvGrpSpPr>
          <p:nvPr/>
        </p:nvGrpSpPr>
        <p:grpSpPr bwMode="auto">
          <a:xfrm>
            <a:off x="4284663" y="5013325"/>
            <a:ext cx="3311525" cy="1008063"/>
            <a:chOff x="2608" y="2886"/>
            <a:chExt cx="2086" cy="635"/>
          </a:xfrm>
        </p:grpSpPr>
        <p:sp>
          <p:nvSpPr>
            <p:cNvPr id="78875" name="Rectangle 35"/>
            <p:cNvSpPr>
              <a:spLocks noChangeArrowheads="1"/>
            </p:cNvSpPr>
            <p:nvPr/>
          </p:nvSpPr>
          <p:spPr bwMode="auto">
            <a:xfrm>
              <a:off x="2608" y="3249"/>
              <a:ext cx="1179" cy="272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pl-PL" sz="1400">
                <a:latin typeface="Constantia" pitchFamily="18" charset="0"/>
              </a:endParaRPr>
            </a:p>
          </p:txBody>
        </p:sp>
        <p:sp>
          <p:nvSpPr>
            <p:cNvPr id="78876" name="Rectangle 36"/>
            <p:cNvSpPr>
              <a:spLocks noChangeArrowheads="1"/>
            </p:cNvSpPr>
            <p:nvPr/>
          </p:nvSpPr>
          <p:spPr bwMode="auto">
            <a:xfrm>
              <a:off x="4332" y="2886"/>
              <a:ext cx="362" cy="635"/>
            </a:xfrm>
            <a:prstGeom prst="rect">
              <a:avLst/>
            </a:prstGeom>
            <a:noFill/>
            <a:ln w="28575" algn="ctr">
              <a:solidFill>
                <a:schemeClr val="tx1"/>
              </a:solidFill>
              <a:prstDash val="sysDot"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spcBef>
                  <a:spcPct val="50000"/>
                </a:spcBef>
              </a:pPr>
              <a:endParaRPr lang="pl-PL" sz="1400">
                <a:latin typeface="Constantia" pitchFamily="18" charset="0"/>
              </a:endParaRPr>
            </a:p>
          </p:txBody>
        </p:sp>
        <p:pic>
          <p:nvPicPr>
            <p:cNvPr id="78877" name="Picture 37" descr="d-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15" y="3294"/>
              <a:ext cx="18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8878" name="Picture 38" descr="d-18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422" y="2931"/>
              <a:ext cx="182" cy="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78867" name="Group 39"/>
          <p:cNvGrpSpPr>
            <a:grpSpLocks/>
          </p:cNvGrpSpPr>
          <p:nvPr/>
        </p:nvGrpSpPr>
        <p:grpSpPr bwMode="auto">
          <a:xfrm>
            <a:off x="6372225" y="6021388"/>
            <a:ext cx="936625" cy="431800"/>
            <a:chOff x="3923" y="3521"/>
            <a:chExt cx="590" cy="272"/>
          </a:xfrm>
        </p:grpSpPr>
        <p:sp>
          <p:nvSpPr>
            <p:cNvPr id="78873" name="Text Box 40"/>
            <p:cNvSpPr txBox="1">
              <a:spLocks noChangeArrowheads="1"/>
            </p:cNvSpPr>
            <p:nvPr/>
          </p:nvSpPr>
          <p:spPr bwMode="auto">
            <a:xfrm>
              <a:off x="3923" y="3566"/>
              <a:ext cx="590" cy="227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</p:spPr>
          <p:txBody>
            <a:bodyPr/>
            <a:lstStyle/>
            <a:p>
              <a:pPr algn="ctr">
                <a:spcBef>
                  <a:spcPct val="50000"/>
                </a:spcBef>
              </a:pPr>
              <a:r>
                <a:rPr lang="en-US" sz="1200">
                  <a:latin typeface="Verdana" pitchFamily="34" charset="0"/>
                </a:rPr>
                <a:t>Entrance</a:t>
              </a:r>
            </a:p>
          </p:txBody>
        </p:sp>
        <p:sp>
          <p:nvSpPr>
            <p:cNvPr id="78874" name="Line 41"/>
            <p:cNvSpPr>
              <a:spLocks noChangeShapeType="1"/>
            </p:cNvSpPr>
            <p:nvPr/>
          </p:nvSpPr>
          <p:spPr bwMode="auto">
            <a:xfrm flipH="1" flipV="1">
              <a:off x="4059" y="3521"/>
              <a:ext cx="46" cy="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pl-PL"/>
            </a:p>
          </p:txBody>
        </p:sp>
      </p:grpSp>
      <p:sp>
        <p:nvSpPr>
          <p:cNvPr id="78868" name="Rectangle 42"/>
          <p:cNvSpPr>
            <a:spLocks noChangeArrowheads="1"/>
          </p:cNvSpPr>
          <p:nvPr/>
        </p:nvSpPr>
        <p:spPr bwMode="auto">
          <a:xfrm>
            <a:off x="3348038" y="404813"/>
            <a:ext cx="2376487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L</a:t>
            </a:r>
            <a:r>
              <a:rPr lang="pl-PL" sz="4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ay</a:t>
            </a:r>
            <a:r>
              <a:rPr lang="en-US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-</a:t>
            </a:r>
            <a:r>
              <a:rPr lang="pl-PL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out</a:t>
            </a:r>
          </a:p>
        </p:txBody>
      </p:sp>
      <p:sp>
        <p:nvSpPr>
          <p:cNvPr id="78869" name="pole tekstowe 45"/>
          <p:cNvSpPr txBox="1">
            <a:spLocks noChangeArrowheads="1"/>
          </p:cNvSpPr>
          <p:nvPr/>
        </p:nvSpPr>
        <p:spPr bwMode="auto">
          <a:xfrm>
            <a:off x="1144588" y="1431925"/>
            <a:ext cx="2000250" cy="565150"/>
          </a:xfrm>
          <a:prstGeom prst="rect">
            <a:avLst/>
          </a:prstGeom>
          <a:solidFill>
            <a:schemeClr val="bg1"/>
          </a:solidFill>
          <a:ln w="1587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dirty="0" err="1"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1200" dirty="0" err="1">
                <a:latin typeface="Arial" panose="020B0604020202020204" pitchFamily="34" charset="0"/>
                <a:cs typeface="Arial" panose="020B0604020202020204" pitchFamily="34" charset="0"/>
              </a:rPr>
              <a:t>area</a:t>
            </a:r>
            <a:r>
              <a:rPr lang="pl-PL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pl-PL" sz="1200" b="1" dirty="0">
                <a:latin typeface="Verdana" pitchFamily="34" charset="0"/>
              </a:rPr>
              <a:t>12 </a:t>
            </a:r>
            <a:r>
              <a:rPr lang="pl-PL" sz="1200" b="1" dirty="0" smtClean="0">
                <a:latin typeface="Verdana" pitchFamily="34" charset="0"/>
              </a:rPr>
              <a:t>829 </a:t>
            </a:r>
            <a:r>
              <a:rPr lang="pl-PL" sz="1200" b="1" dirty="0">
                <a:latin typeface="Verdana" pitchFamily="34" charset="0"/>
              </a:rPr>
              <a:t>m</a:t>
            </a:r>
            <a:r>
              <a:rPr lang="pl-PL" sz="1200" b="1" baseline="30000" dirty="0">
                <a:latin typeface="Verdana" pitchFamily="34" charset="0"/>
              </a:rPr>
              <a:t>2</a:t>
            </a:r>
          </a:p>
        </p:txBody>
      </p:sp>
      <p:sp>
        <p:nvSpPr>
          <p:cNvPr id="78870" name="pole tekstowe 46"/>
          <p:cNvSpPr txBox="1">
            <a:spLocks noChangeArrowheads="1"/>
          </p:cNvSpPr>
          <p:nvPr/>
        </p:nvSpPr>
        <p:spPr bwMode="auto">
          <a:xfrm>
            <a:off x="5003800" y="4076700"/>
            <a:ext cx="14287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Assembly shop</a:t>
            </a:r>
            <a:endParaRPr lang="pl-PL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872" name="Line 43"/>
          <p:cNvSpPr>
            <a:spLocks noChangeShapeType="1"/>
          </p:cNvSpPr>
          <p:nvPr/>
        </p:nvSpPr>
        <p:spPr bwMode="auto">
          <a:xfrm>
            <a:off x="2700338" y="4941888"/>
            <a:ext cx="358775" cy="0"/>
          </a:xfrm>
          <a:prstGeom prst="line">
            <a:avLst/>
          </a:prstGeom>
          <a:noFill/>
          <a:ln w="12700">
            <a:solidFill>
              <a:srgbClr val="000000"/>
            </a:solidFill>
            <a:round/>
            <a:headEnd/>
            <a:tailEnd/>
          </a:ln>
        </p:spPr>
        <p:txBody>
          <a:bodyPr lIns="72000" rIns="72000"/>
          <a:lstStyle/>
          <a:p>
            <a:endParaRPr lang="pl-PL"/>
          </a:p>
        </p:txBody>
      </p:sp>
      <p:pic>
        <p:nvPicPr>
          <p:cNvPr id="4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3" name="Rectangle 2"/>
          <p:cNvSpPr>
            <a:spLocks noChangeArrowheads="1"/>
          </p:cNvSpPr>
          <p:nvPr/>
        </p:nvSpPr>
        <p:spPr bwMode="auto">
          <a:xfrm>
            <a:off x="6108700" y="1854200"/>
            <a:ext cx="2987675" cy="2943225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79874" name="Rectangle 3"/>
          <p:cNvSpPr>
            <a:spLocks noChangeArrowheads="1"/>
          </p:cNvSpPr>
          <p:nvPr/>
        </p:nvSpPr>
        <p:spPr bwMode="auto">
          <a:xfrm>
            <a:off x="3348038" y="1844675"/>
            <a:ext cx="2519362" cy="3744913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79875" name="Rectangle 4"/>
          <p:cNvSpPr>
            <a:spLocks noChangeArrowheads="1"/>
          </p:cNvSpPr>
          <p:nvPr/>
        </p:nvSpPr>
        <p:spPr bwMode="auto">
          <a:xfrm>
            <a:off x="179388" y="1844675"/>
            <a:ext cx="2951162" cy="2952750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pl-PL"/>
          </a:p>
        </p:txBody>
      </p:sp>
      <p:sp>
        <p:nvSpPr>
          <p:cNvPr id="79876" name="Text Box 6"/>
          <p:cNvSpPr txBox="1">
            <a:spLocks noChangeArrowheads="1"/>
          </p:cNvSpPr>
          <p:nvPr/>
        </p:nvSpPr>
        <p:spPr bwMode="auto">
          <a:xfrm>
            <a:off x="684213" y="1916113"/>
            <a:ext cx="18002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Injection</a:t>
            </a:r>
          </a:p>
        </p:txBody>
      </p:sp>
      <p:sp>
        <p:nvSpPr>
          <p:cNvPr id="79877" name="Text Box 7"/>
          <p:cNvSpPr txBox="1">
            <a:spLocks noChangeArrowheads="1"/>
          </p:cNvSpPr>
          <p:nvPr/>
        </p:nvSpPr>
        <p:spPr bwMode="auto">
          <a:xfrm>
            <a:off x="3348038" y="1916113"/>
            <a:ext cx="2447925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pl-PL" sz="3200" dirty="0">
                <a:latin typeface="Arial" panose="020B0604020202020204" pitchFamily="34" charset="0"/>
                <a:cs typeface="Arial" panose="020B0604020202020204" pitchFamily="34" charset="0"/>
              </a:rPr>
              <a:t>Painting</a:t>
            </a:r>
          </a:p>
        </p:txBody>
      </p:sp>
      <p:sp>
        <p:nvSpPr>
          <p:cNvPr id="79878" name="Text Box 8"/>
          <p:cNvSpPr txBox="1">
            <a:spLocks noChangeArrowheads="1"/>
          </p:cNvSpPr>
          <p:nvPr/>
        </p:nvSpPr>
        <p:spPr bwMode="auto">
          <a:xfrm>
            <a:off x="6732588" y="1916113"/>
            <a:ext cx="1944687" cy="57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</a:p>
        </p:txBody>
      </p:sp>
      <p:pic>
        <p:nvPicPr>
          <p:cNvPr id="79879" name="Picture 9" descr="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565400"/>
            <a:ext cx="2655888" cy="19907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80" name="Picture 10" descr="hala produkcyjna - montaż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265863" y="2565400"/>
            <a:ext cx="2697162" cy="202247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79881" name="Picture 11" descr="IMG_285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00" y="2565400"/>
            <a:ext cx="2200275" cy="2943225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88079" name="Rectangle 15"/>
          <p:cNvSpPr>
            <a:spLocks noChangeArrowheads="1"/>
          </p:cNvSpPr>
          <p:nvPr/>
        </p:nvSpPr>
        <p:spPr bwMode="auto">
          <a:xfrm>
            <a:off x="0" y="260350"/>
            <a:ext cx="90360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 eaLnBrk="0" hangingPunct="0">
              <a:defRPr/>
            </a:pPr>
            <a:r>
              <a:rPr lang="en-US" sz="4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Technologies </a:t>
            </a:r>
            <a:r>
              <a:rPr lang="pl-PL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/>
            </a:r>
            <a:br>
              <a:rPr lang="pl-PL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</a:br>
            <a:r>
              <a:rPr lang="en-US" sz="44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and </a:t>
            </a:r>
            <a:r>
              <a:rPr lang="en-US" sz="4400" dirty="0"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</a:rPr>
              <a:t>methods of production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6488546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5"/>
          <p:cNvSpPr>
            <a:spLocks noGrp="1"/>
          </p:cNvSpPr>
          <p:nvPr>
            <p:ph type="body" sz="half" idx="1"/>
          </p:nvPr>
        </p:nvSpPr>
        <p:spPr>
          <a:xfrm>
            <a:off x="179388" y="1485900"/>
            <a:ext cx="3024460" cy="5080000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l-PL" sz="14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smtClean="0">
                <a:latin typeface="Arial" charset="0"/>
              </a:rPr>
              <a:t>48 </a:t>
            </a:r>
            <a:r>
              <a:rPr lang="pl-PL" sz="1200" dirty="0" err="1" smtClean="0">
                <a:latin typeface="Arial" charset="0"/>
              </a:rPr>
              <a:t>injection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machines</a:t>
            </a:r>
            <a:r>
              <a:rPr lang="pl-PL" sz="1200" dirty="0" smtClean="0">
                <a:latin typeface="Arial" charset="0"/>
              </a:rPr>
              <a:t> with </a:t>
            </a:r>
            <a:r>
              <a:rPr lang="pl-PL" sz="1200" dirty="0" err="1" smtClean="0">
                <a:latin typeface="Arial" charset="0"/>
              </a:rPr>
              <a:t>clamping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force</a:t>
            </a:r>
            <a:r>
              <a:rPr lang="pl-PL" sz="1200" dirty="0" smtClean="0">
                <a:latin typeface="Arial" charset="0"/>
              </a:rPr>
              <a:t> from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latin typeface="Arial" charset="0"/>
              </a:rPr>
              <a:t>        75t  </a:t>
            </a:r>
            <a:r>
              <a:rPr lang="pl-PL" sz="1200" dirty="0" err="1" smtClean="0">
                <a:latin typeface="Arial" charset="0"/>
              </a:rPr>
              <a:t>into</a:t>
            </a:r>
            <a:r>
              <a:rPr lang="pl-PL" sz="1200" dirty="0" smtClean="0">
                <a:latin typeface="Arial" charset="0"/>
              </a:rPr>
              <a:t> 1300t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smtClean="0">
                <a:latin typeface="Arial" charset="0"/>
              </a:rPr>
              <a:t>2K </a:t>
            </a:r>
            <a:r>
              <a:rPr lang="pl-PL" sz="1200" dirty="0" err="1" smtClean="0">
                <a:latin typeface="Arial" charset="0"/>
              </a:rPr>
              <a:t>injection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technology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err="1" smtClean="0">
                <a:latin typeface="Arial" charset="0"/>
              </a:rPr>
              <a:t>technology</a:t>
            </a:r>
            <a:r>
              <a:rPr lang="pl-PL" sz="1200" dirty="0" smtClean="0">
                <a:latin typeface="Arial" charset="0"/>
              </a:rPr>
              <a:t> IML – 4 </a:t>
            </a:r>
            <a:r>
              <a:rPr lang="pl-PL" sz="1200" dirty="0" err="1" smtClean="0">
                <a:latin typeface="Arial" charset="0"/>
              </a:rPr>
              <a:t>stands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sz="1200" dirty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smtClean="0">
                <a:latin typeface="Arial" charset="0"/>
              </a:rPr>
              <a:t>Hot </a:t>
            </a:r>
            <a:r>
              <a:rPr lang="pl-PL" sz="1200" dirty="0" err="1" smtClean="0">
                <a:latin typeface="Arial" charset="0"/>
              </a:rPr>
              <a:t>stamping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technology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err="1" smtClean="0">
                <a:latin typeface="Arial" charset="0"/>
              </a:rPr>
              <a:t>injection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technology</a:t>
            </a:r>
            <a:r>
              <a:rPr lang="pl-PL" sz="1200" dirty="0" smtClean="0">
                <a:latin typeface="Arial" charset="0"/>
              </a:rPr>
              <a:t> with the </a:t>
            </a:r>
            <a:r>
              <a:rPr lang="pl-PL" sz="1200" dirty="0" err="1" smtClean="0">
                <a:latin typeface="Arial" charset="0"/>
              </a:rPr>
              <a:t>gas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filling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err="1" smtClean="0">
                <a:latin typeface="Arial" charset="0"/>
              </a:rPr>
              <a:t>technonology</a:t>
            </a:r>
            <a:r>
              <a:rPr lang="pl-PL" sz="1200" dirty="0" smtClean="0">
                <a:latin typeface="Arial" charset="0"/>
              </a:rPr>
              <a:t> for high </a:t>
            </a:r>
            <a:r>
              <a:rPr lang="pl-PL" sz="1200" dirty="0" err="1" smtClean="0">
                <a:latin typeface="Arial" charset="0"/>
              </a:rPr>
              <a:t>speed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injection</a:t>
            </a:r>
            <a:r>
              <a:rPr lang="pl-PL" sz="1200" dirty="0" smtClean="0">
                <a:latin typeface="Arial" charset="0"/>
              </a:rPr>
              <a:t> with turbo</a:t>
            </a:r>
          </a:p>
          <a:p>
            <a:pPr eaLnBrk="1" hangingPunct="1">
              <a:lnSpc>
                <a:spcPct val="80000"/>
              </a:lnSpc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err="1" smtClean="0">
                <a:latin typeface="Arial" charset="0"/>
              </a:rPr>
              <a:t>automated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position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equipped</a:t>
            </a:r>
            <a:r>
              <a:rPr lang="pl-PL" sz="1200" dirty="0" smtClean="0">
                <a:latin typeface="Arial" charset="0"/>
              </a:rPr>
              <a:t> with </a:t>
            </a:r>
            <a:r>
              <a:rPr lang="pl-PL" sz="1200" dirty="0" err="1" smtClean="0">
                <a:latin typeface="Arial" charset="0"/>
              </a:rPr>
              <a:t>robots</a:t>
            </a:r>
            <a:r>
              <a:rPr lang="pl-PL" sz="1200" dirty="0" smtClean="0">
                <a:latin typeface="Arial" charset="0"/>
              </a:rPr>
              <a:t>, </a:t>
            </a:r>
            <a:r>
              <a:rPr lang="pl-PL" sz="1200" dirty="0" err="1" smtClean="0">
                <a:latin typeface="Arial" charset="0"/>
              </a:rPr>
              <a:t>conveyors</a:t>
            </a:r>
            <a:r>
              <a:rPr lang="pl-PL" sz="1200" dirty="0" smtClean="0">
                <a:latin typeface="Arial" charset="0"/>
              </a:rPr>
              <a:t>, </a:t>
            </a:r>
            <a:r>
              <a:rPr lang="pl-PL" sz="1200" dirty="0" err="1" smtClean="0">
                <a:latin typeface="Arial" charset="0"/>
              </a:rPr>
              <a:t>masterbatch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loaders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latin typeface="Arial" charset="0"/>
              </a:rPr>
              <a:t>  </a:t>
            </a:r>
          </a:p>
          <a:p>
            <a:pPr eaLnBrk="1" hangingPunct="1">
              <a:lnSpc>
                <a:spcPct val="80000"/>
              </a:lnSpc>
            </a:pPr>
            <a:r>
              <a:rPr lang="pl-PL" sz="1200" dirty="0" smtClean="0">
                <a:latin typeface="Arial" charset="0"/>
              </a:rPr>
              <a:t>central automatic </a:t>
            </a:r>
            <a:r>
              <a:rPr lang="pl-PL" sz="1200" dirty="0" err="1" smtClean="0">
                <a:latin typeface="Arial" charset="0"/>
              </a:rPr>
              <a:t>supply</a:t>
            </a:r>
            <a:r>
              <a:rPr lang="pl-PL" sz="1200" dirty="0" smtClean="0">
                <a:latin typeface="Arial" charset="0"/>
              </a:rPr>
              <a:t> system of </a:t>
            </a:r>
            <a:r>
              <a:rPr lang="pl-PL" sz="1200" dirty="0" err="1" smtClean="0">
                <a:latin typeface="Arial" charset="0"/>
              </a:rPr>
              <a:t>raw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material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err="1" smtClean="0">
                <a:latin typeface="Arial" charset="0"/>
              </a:rPr>
              <a:t>average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monthly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amount</a:t>
            </a:r>
            <a:r>
              <a:rPr lang="pl-PL" sz="1200" dirty="0" smtClean="0">
                <a:latin typeface="Arial" charset="0"/>
              </a:rPr>
              <a:t> of </a:t>
            </a:r>
            <a:r>
              <a:rPr lang="pl-PL" sz="1200" dirty="0" err="1" smtClean="0">
                <a:latin typeface="Arial" charset="0"/>
              </a:rPr>
              <a:t>material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processed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about</a:t>
            </a:r>
            <a:r>
              <a:rPr lang="pl-PL" sz="1200" dirty="0" smtClean="0">
                <a:latin typeface="Arial" charset="0"/>
              </a:rPr>
              <a:t> 300 </a:t>
            </a:r>
            <a:r>
              <a:rPr lang="pl-PL" sz="1200" dirty="0" err="1" smtClean="0">
                <a:latin typeface="Arial" charset="0"/>
              </a:rPr>
              <a:t>tons</a:t>
            </a:r>
            <a:r>
              <a:rPr lang="pl-PL" sz="1200" dirty="0" smtClean="0">
                <a:latin typeface="Arial" charset="0"/>
              </a:rPr>
              <a:t> of PP</a:t>
            </a:r>
          </a:p>
          <a:p>
            <a:pPr eaLnBrk="1" hangingPunct="1">
              <a:lnSpc>
                <a:spcPct val="80000"/>
              </a:lnSpc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smtClean="0">
                <a:latin typeface="Arial" charset="0"/>
              </a:rPr>
              <a:t>maximum </a:t>
            </a:r>
            <a:r>
              <a:rPr lang="pl-PL" sz="1200" dirty="0" err="1" smtClean="0">
                <a:latin typeface="Arial" charset="0"/>
              </a:rPr>
              <a:t>weight</a:t>
            </a:r>
            <a:r>
              <a:rPr lang="pl-PL" sz="1200" dirty="0" smtClean="0">
                <a:latin typeface="Arial" charset="0"/>
              </a:rPr>
              <a:t> of </a:t>
            </a:r>
            <a:r>
              <a:rPr lang="pl-PL" sz="1200" dirty="0" err="1" smtClean="0">
                <a:latin typeface="Arial" charset="0"/>
              </a:rPr>
              <a:t>injected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detail</a:t>
            </a:r>
            <a:r>
              <a:rPr lang="pl-PL" sz="1200" dirty="0" smtClean="0">
                <a:latin typeface="Arial" charset="0"/>
              </a:rPr>
              <a:t> - 5,5 kg</a:t>
            </a:r>
          </a:p>
          <a:p>
            <a:pPr eaLnBrk="1" hangingPunct="1">
              <a:lnSpc>
                <a:spcPct val="80000"/>
              </a:lnSpc>
            </a:pPr>
            <a:endParaRPr lang="pl-PL" sz="2400" dirty="0" smtClean="0">
              <a:latin typeface="Arial" charset="0"/>
            </a:endParaRPr>
          </a:p>
        </p:txBody>
      </p:sp>
      <p:sp>
        <p:nvSpPr>
          <p:cNvPr id="80898" name="Rectangle 6"/>
          <p:cNvSpPr>
            <a:spLocks noGrp="1"/>
          </p:cNvSpPr>
          <p:nvPr>
            <p:ph type="body" sz="half" idx="2"/>
          </p:nvPr>
        </p:nvSpPr>
        <p:spPr>
          <a:xfrm>
            <a:off x="3347864" y="1485900"/>
            <a:ext cx="2807444" cy="4895428"/>
          </a:xfrm>
          <a:ln>
            <a:solidFill>
              <a:schemeClr val="tx1"/>
            </a:solidFill>
          </a:ln>
        </p:spPr>
        <p:txBody>
          <a:bodyPr/>
          <a:lstStyle/>
          <a:p>
            <a:pPr eaLnBrk="1" hangingPunct="1">
              <a:lnSpc>
                <a:spcPct val="80000"/>
              </a:lnSpc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smtClean="0">
                <a:latin typeface="Arial" charset="0"/>
              </a:rPr>
              <a:t>automatic painting </a:t>
            </a:r>
            <a:r>
              <a:rPr lang="pl-PL" sz="1200" dirty="0" err="1" smtClean="0">
                <a:latin typeface="Arial" charset="0"/>
              </a:rPr>
              <a:t>line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latin typeface="Arial" charset="0"/>
              </a:rPr>
              <a:t>        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latin typeface="Arial" charset="0"/>
              </a:rPr>
              <a:t>	painting in </a:t>
            </a:r>
            <a:r>
              <a:rPr lang="pl-PL" sz="1200" dirty="0" err="1" smtClean="0">
                <a:latin typeface="Arial" charset="0"/>
              </a:rPr>
              <a:t>three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layer</a:t>
            </a:r>
            <a:r>
              <a:rPr lang="pl-PL" sz="1200" dirty="0" smtClean="0">
                <a:latin typeface="Arial" charset="0"/>
              </a:rPr>
              <a:t> system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latin typeface="Arial" charset="0"/>
              </a:rPr>
              <a:t>        </a:t>
            </a:r>
            <a:r>
              <a:rPr lang="pl-PL" sz="1200" dirty="0" err="1" smtClean="0">
                <a:latin typeface="Arial" charset="0"/>
              </a:rPr>
              <a:t>line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equipped</a:t>
            </a:r>
            <a:r>
              <a:rPr lang="pl-PL" sz="1200" dirty="0" smtClean="0">
                <a:latin typeface="Arial" charset="0"/>
              </a:rPr>
              <a:t> with: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3 FANUC </a:t>
            </a:r>
            <a:r>
              <a:rPr lang="pl-PL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robots</a:t>
            </a:r>
            <a:r>
              <a:rPr lang="pl-PL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with </a:t>
            </a:r>
            <a:r>
              <a:rPr lang="pl-PL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six</a:t>
            </a:r>
            <a:r>
              <a:rPr lang="pl-PL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pl-PL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axes</a:t>
            </a:r>
            <a:endParaRPr lang="pl-PL" sz="1200" dirty="0" smtClean="0">
              <a:latin typeface="Arial" charset="0"/>
              <a:cs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	automatic </a:t>
            </a:r>
            <a:r>
              <a:rPr lang="pl-PL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paint</a:t>
            </a:r>
            <a:r>
              <a:rPr lang="pl-PL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pl-PL" sz="1200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supply</a:t>
            </a:r>
            <a:r>
              <a:rPr lang="pl-PL" sz="12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system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err="1" smtClean="0">
                <a:latin typeface="Arial" charset="0"/>
              </a:rPr>
              <a:t>semi</a:t>
            </a:r>
            <a:r>
              <a:rPr lang="pl-PL" sz="1200" dirty="0" smtClean="0">
                <a:latin typeface="Arial" charset="0"/>
              </a:rPr>
              <a:t> - automatic painting </a:t>
            </a:r>
            <a:r>
              <a:rPr lang="pl-PL" sz="1200" dirty="0" err="1" smtClean="0">
                <a:latin typeface="Arial" charset="0"/>
              </a:rPr>
              <a:t>line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latin typeface="Arial" charset="0"/>
              </a:rPr>
              <a:t>	painting in </a:t>
            </a:r>
            <a:r>
              <a:rPr lang="pl-PL" sz="1200" dirty="0" err="1" smtClean="0">
                <a:latin typeface="Arial" charset="0"/>
              </a:rPr>
              <a:t>two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layer</a:t>
            </a:r>
            <a:r>
              <a:rPr lang="pl-PL" sz="1200" dirty="0" smtClean="0">
                <a:latin typeface="Arial" charset="0"/>
              </a:rPr>
              <a:t> system</a:t>
            </a: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r>
              <a:rPr lang="pl-PL" sz="1200" dirty="0" smtClean="0">
                <a:latin typeface="Arial" charset="0"/>
              </a:rPr>
              <a:t>        </a:t>
            </a:r>
            <a:r>
              <a:rPr lang="pl-PL" sz="1200" dirty="0" err="1" smtClean="0">
                <a:latin typeface="Arial" charset="0"/>
              </a:rPr>
              <a:t>equipped</a:t>
            </a:r>
            <a:r>
              <a:rPr lang="pl-PL" sz="1200" dirty="0" smtClean="0">
                <a:latin typeface="Arial" charset="0"/>
              </a:rPr>
              <a:t> with </a:t>
            </a:r>
            <a:r>
              <a:rPr lang="pl-PL" sz="1200" dirty="0" err="1" smtClean="0">
                <a:latin typeface="Arial" charset="0"/>
              </a:rPr>
              <a:t>two</a:t>
            </a:r>
            <a:r>
              <a:rPr lang="pl-PL" sz="1200" dirty="0" smtClean="0">
                <a:latin typeface="Arial" charset="0"/>
              </a:rPr>
              <a:t> </a:t>
            </a:r>
            <a:r>
              <a:rPr lang="pl-PL" sz="1200" dirty="0" err="1" smtClean="0">
                <a:latin typeface="Arial" charset="0"/>
              </a:rPr>
              <a:t>manipulatores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pl-PL" sz="1200" dirty="0" err="1" smtClean="0">
                <a:latin typeface="Arial" charset="0"/>
              </a:rPr>
              <a:t>tampoprint</a:t>
            </a: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  <a:buFont typeface="Arial" charset="0"/>
              <a:buNone/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sz="1200" dirty="0" smtClean="0">
              <a:latin typeface="Arial" charset="0"/>
            </a:endParaRPr>
          </a:p>
          <a:p>
            <a:pPr eaLnBrk="1" hangingPunct="1">
              <a:lnSpc>
                <a:spcPct val="80000"/>
              </a:lnSpc>
            </a:pPr>
            <a:endParaRPr lang="pl-PL" sz="1200" dirty="0" smtClean="0">
              <a:latin typeface="Arial" charset="0"/>
            </a:endParaRPr>
          </a:p>
        </p:txBody>
      </p:sp>
      <p:sp>
        <p:nvSpPr>
          <p:cNvPr id="80899" name="Rectangle 8"/>
          <p:cNvSpPr>
            <a:spLocks noChangeArrowheads="1"/>
          </p:cNvSpPr>
          <p:nvPr/>
        </p:nvSpPr>
        <p:spPr bwMode="auto">
          <a:xfrm>
            <a:off x="6300192" y="1514475"/>
            <a:ext cx="2651721" cy="50514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endParaRPr lang="pl-PL" sz="400" dirty="0"/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pl-PL" sz="1200" dirty="0" err="1"/>
              <a:t>assembly</a:t>
            </a:r>
            <a:r>
              <a:rPr lang="pl-PL" sz="1200" dirty="0"/>
              <a:t> lines</a:t>
            </a:r>
            <a:endParaRPr lang="pl-PL" sz="1200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endParaRPr lang="pl-PL" sz="1200" dirty="0">
              <a:solidFill>
                <a:srgbClr val="FF0000"/>
              </a:solidFill>
            </a:endParaRPr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pl-PL" sz="1200" dirty="0" err="1"/>
              <a:t>ultrasonic</a:t>
            </a:r>
            <a:r>
              <a:rPr lang="pl-PL" sz="1200" dirty="0"/>
              <a:t> </a:t>
            </a:r>
            <a:r>
              <a:rPr lang="pl-PL" sz="1200" dirty="0" err="1"/>
              <a:t>welder</a:t>
            </a:r>
            <a:endParaRPr lang="pl-PL" sz="1200" dirty="0"/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endParaRPr lang="pl-PL" sz="1200" dirty="0"/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pl-PL" sz="1200" dirty="0" err="1"/>
              <a:t>vibrating</a:t>
            </a:r>
            <a:r>
              <a:rPr lang="pl-PL" sz="1200" dirty="0"/>
              <a:t>  </a:t>
            </a:r>
            <a:r>
              <a:rPr lang="pl-PL" sz="1200" dirty="0" err="1"/>
              <a:t>welder</a:t>
            </a:r>
            <a:r>
              <a:rPr lang="pl-PL" sz="1200" dirty="0"/>
              <a:t> - Branson</a:t>
            </a:r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endParaRPr lang="pl-PL" sz="1200" dirty="0"/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pl-PL" sz="1200" dirty="0"/>
              <a:t>hot </a:t>
            </a:r>
            <a:r>
              <a:rPr lang="pl-PL" sz="1200" dirty="0" err="1"/>
              <a:t>plate</a:t>
            </a:r>
            <a:r>
              <a:rPr lang="pl-PL" sz="1200" dirty="0"/>
              <a:t> </a:t>
            </a:r>
            <a:r>
              <a:rPr lang="pl-PL" sz="1200" dirty="0" err="1"/>
              <a:t>welder</a:t>
            </a:r>
            <a:endParaRPr lang="pl-PL" sz="1200" dirty="0"/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None/>
            </a:pPr>
            <a:endParaRPr lang="pl-PL" sz="1200" dirty="0"/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pl-PL" sz="1200" dirty="0" err="1"/>
              <a:t>resistive</a:t>
            </a:r>
            <a:r>
              <a:rPr lang="pl-PL" sz="1200" dirty="0"/>
              <a:t> </a:t>
            </a:r>
            <a:r>
              <a:rPr lang="pl-PL" sz="1200" dirty="0" err="1"/>
              <a:t>welding</a:t>
            </a:r>
            <a:endParaRPr lang="pl-PL" sz="1200" dirty="0"/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endParaRPr lang="pl-PL" sz="1200" dirty="0"/>
          </a:p>
          <a:p>
            <a:pPr marL="342900" indent="-342900" eaLnBrk="0" hangingPunct="0">
              <a:spcBef>
                <a:spcPct val="50000"/>
              </a:spcBef>
              <a:buFont typeface="Arial" charset="0"/>
              <a:buChar char="•"/>
            </a:pPr>
            <a:r>
              <a:rPr lang="pl-PL" sz="1200" dirty="0" err="1"/>
              <a:t>mounting</a:t>
            </a:r>
            <a:r>
              <a:rPr lang="pl-PL" sz="1200" dirty="0"/>
              <a:t> </a:t>
            </a:r>
            <a:r>
              <a:rPr lang="pl-PL" sz="1200" dirty="0" err="1"/>
              <a:t>presses</a:t>
            </a:r>
            <a:endParaRPr lang="pl-PL" sz="1200" b="1" dirty="0"/>
          </a:p>
        </p:txBody>
      </p:sp>
      <p:sp>
        <p:nvSpPr>
          <p:cNvPr id="80901" name="Rectangle 4"/>
          <p:cNvSpPr>
            <a:spLocks/>
          </p:cNvSpPr>
          <p:nvPr/>
        </p:nvSpPr>
        <p:spPr bwMode="auto">
          <a:xfrm>
            <a:off x="0" y="115888"/>
            <a:ext cx="9144000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pl-PL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Production</a:t>
            </a:r>
            <a:r>
              <a:rPr lang="pl-PL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36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technologies</a:t>
            </a:r>
            <a:r>
              <a:rPr lang="pl-PL" sz="3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- </a:t>
            </a:r>
            <a:r>
              <a:rPr lang="pl-PL" sz="3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information</a:t>
            </a:r>
            <a:endParaRPr lang="pl-PL" sz="3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0902" name="Text Box 9"/>
          <p:cNvSpPr txBox="1">
            <a:spLocks noChangeArrowheads="1"/>
          </p:cNvSpPr>
          <p:nvPr/>
        </p:nvSpPr>
        <p:spPr bwMode="auto">
          <a:xfrm>
            <a:off x="179388" y="981075"/>
            <a:ext cx="3024460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/>
              <a:t>Injection</a:t>
            </a:r>
          </a:p>
        </p:txBody>
      </p:sp>
      <p:sp>
        <p:nvSpPr>
          <p:cNvPr id="80903" name="Text Box 10"/>
          <p:cNvSpPr txBox="1">
            <a:spLocks noChangeArrowheads="1"/>
          </p:cNvSpPr>
          <p:nvPr/>
        </p:nvSpPr>
        <p:spPr bwMode="auto">
          <a:xfrm>
            <a:off x="3347864" y="981075"/>
            <a:ext cx="2809032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/>
              <a:t>Painting</a:t>
            </a:r>
          </a:p>
        </p:txBody>
      </p:sp>
      <p:sp>
        <p:nvSpPr>
          <p:cNvPr id="80904" name="Text Box 11"/>
          <p:cNvSpPr txBox="1">
            <a:spLocks noChangeArrowheads="1"/>
          </p:cNvSpPr>
          <p:nvPr/>
        </p:nvSpPr>
        <p:spPr bwMode="auto">
          <a:xfrm>
            <a:off x="6300191" y="981075"/>
            <a:ext cx="2662833" cy="314325"/>
          </a:xfrm>
          <a:prstGeom prst="rect">
            <a:avLst/>
          </a:prstGeom>
          <a:noFill/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 algn="ctr" eaLnBrk="0" hangingPunct="0">
              <a:spcBef>
                <a:spcPct val="50000"/>
              </a:spcBef>
              <a:buFont typeface="Arial" charset="0"/>
              <a:buNone/>
            </a:pPr>
            <a:r>
              <a:rPr lang="pl-PL" sz="1400" b="1"/>
              <a:t>Assembling</a:t>
            </a:r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905" y="6488545"/>
            <a:ext cx="2520950" cy="319087"/>
          </a:xfrm>
          <a:prstGeom prst="rect">
            <a:avLst/>
          </a:prstGeom>
          <a:noFill/>
          <a:ln w="4127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7751</TotalTime>
  <Words>1053</Words>
  <Application>Microsoft Office PowerPoint</Application>
  <PresentationFormat>Pokaz na ekranie (4:3)</PresentationFormat>
  <Paragraphs>336</Paragraphs>
  <Slides>27</Slides>
  <Notes>24</Notes>
  <HiddenSlides>0</HiddenSlides>
  <MMClips>1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27</vt:i4>
      </vt:variant>
    </vt:vector>
  </HeadingPairs>
  <TitlesOfParts>
    <vt:vector size="29" baseType="lpstr">
      <vt:lpstr>Motyw pakietu Office</vt:lpstr>
      <vt:lpstr>Arkusz</vt:lpstr>
      <vt:lpstr>Prezentacja programu PowerPoint</vt:lpstr>
      <vt:lpstr>About us</vt:lpstr>
      <vt:lpstr>THE HISTORY</vt:lpstr>
      <vt:lpstr>Highlights of the Company</vt:lpstr>
      <vt:lpstr>Certificates and audits reports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Companies which have trusted us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Sale structure in thousands €</vt:lpstr>
      <vt:lpstr>Prezentacja programu PowerPoint</vt:lpstr>
      <vt:lpstr>Prezentacja programu PowerPoint</vt:lpstr>
      <vt:lpstr>Tool Shop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Marta Taraszkiewicz</dc:creator>
  <cp:lastModifiedBy>Sekretariat</cp:lastModifiedBy>
  <cp:revision>545</cp:revision>
  <cp:lastPrinted>2014-11-18T09:53:02Z</cp:lastPrinted>
  <dcterms:created xsi:type="dcterms:W3CDTF">2012-03-10T17:26:46Z</dcterms:created>
  <dcterms:modified xsi:type="dcterms:W3CDTF">2015-01-15T10:53:02Z</dcterms:modified>
</cp:coreProperties>
</file>